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7D499B-5764-43B3-8BCD-22B938AE26E9}" type="datetimeFigureOut">
              <a:rPr lang="en-CA"/>
              <a:pPr>
                <a:defRPr/>
              </a:pPr>
              <a:t>03/10/2011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0F96DE7-2DC2-4318-A2B0-DCCCBAB079F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mtClean="0"/>
              <a:t>Insert South African Juice fining Picture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2D319C-CDE4-40D9-ACAD-B9B538161D7C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DB836-07A7-455D-A4D1-9EDD1098B20D}" type="datetimeFigureOut">
              <a:rPr lang="en-CA"/>
              <a:pPr>
                <a:defRPr/>
              </a:pPr>
              <a:t>03/10/2011</a:t>
            </a:fld>
            <a:endParaRPr lang="en-CA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4A68C-393A-40AB-986E-ABD61E9142A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5606B-96B7-4E53-A840-F1C133224374}" type="datetimeFigureOut">
              <a:rPr lang="en-CA"/>
              <a:pPr>
                <a:defRPr/>
              </a:pPr>
              <a:t>03/10/2011</a:t>
            </a:fld>
            <a:endParaRPr lang="en-CA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5685B-D871-4377-A2DC-F7529238D09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D8C47-3859-42FF-B070-4CDFF5D89225}" type="datetimeFigureOut">
              <a:rPr lang="en-CA"/>
              <a:pPr>
                <a:defRPr/>
              </a:pPr>
              <a:t>03/10/2011</a:t>
            </a:fld>
            <a:endParaRPr lang="en-CA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59FED-FD29-4246-8663-EBFC612450E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F47BE-5C26-4CF8-B604-6136BB539D9E}" type="datetimeFigureOut">
              <a:rPr lang="en-CA"/>
              <a:pPr>
                <a:defRPr/>
              </a:pPr>
              <a:t>03/10/2011</a:t>
            </a:fld>
            <a:endParaRPr lang="en-CA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9FF7F-BB1A-455C-838E-132B38DB2D7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2D6EF-8BD5-44ED-A151-E7F8B4812544}" type="datetimeFigureOut">
              <a:rPr lang="en-CA"/>
              <a:pPr>
                <a:defRPr/>
              </a:pPr>
              <a:t>03/10/2011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8C9BD-FE76-4BC2-8E23-3E77A7FA485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CF744-F8DF-43C1-B12E-97BE5F4A380D}" type="datetimeFigureOut">
              <a:rPr lang="en-CA"/>
              <a:pPr>
                <a:defRPr/>
              </a:pPr>
              <a:t>03/10/2011</a:t>
            </a:fld>
            <a:endParaRPr lang="en-CA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96B56-5248-43B1-8DD7-D810EB24BC8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04B69-1AB8-439E-8211-DA8C1A692B9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D284C-9404-4C08-BDE9-DA86AEAADC37}" type="datetimeFigureOut">
              <a:rPr lang="en-CA"/>
              <a:pPr>
                <a:defRPr/>
              </a:pPr>
              <a:t>03/10/2011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29982-C481-4FEB-AB5F-BA92A407A7CA}" type="datetimeFigureOut">
              <a:rPr lang="en-CA"/>
              <a:pPr>
                <a:defRPr/>
              </a:pPr>
              <a:t>03/10/2011</a:t>
            </a:fld>
            <a:endParaRPr lang="en-CA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805D2-1D9D-4E87-9676-0C11C00DB45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E45EF-27DD-4F22-969D-CD6D420B2795}" type="datetimeFigureOut">
              <a:rPr lang="en-CA"/>
              <a:pPr>
                <a:defRPr/>
              </a:pPr>
              <a:t>03/10/2011</a:t>
            </a:fld>
            <a:endParaRPr lang="en-CA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342A6-CE0E-4D55-A83F-F0354BB27E4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F600-223E-4318-9AE1-543733CEF222}" type="datetimeFigureOut">
              <a:rPr lang="en-CA"/>
              <a:pPr>
                <a:defRPr/>
              </a:pPr>
              <a:t>03/10/2011</a:t>
            </a:fld>
            <a:endParaRPr lang="en-CA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C074F-E5C4-4CB0-94A2-0200204F7C2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0AD7E-57CA-4E2A-8D7F-D6291D42BB40}" type="datetimeFigureOut">
              <a:rPr lang="en-CA"/>
              <a:pPr>
                <a:defRPr/>
              </a:pPr>
              <a:t>03/10/2011</a:t>
            </a:fld>
            <a:endParaRPr lang="en-CA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BDEC8-2283-44C1-90F4-7F0EFD6E2D8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F8ED83-2C71-44D0-962A-954ED2C88896}" type="datetimeFigureOut">
              <a:rPr lang="en-CA"/>
              <a:pPr>
                <a:defRPr/>
              </a:pPr>
              <a:t>03/10/2011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D57343-1282-411B-8CBC-2A5BE709870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9" r:id="rId1"/>
    <p:sldLayoutId id="2147483991" r:id="rId2"/>
    <p:sldLayoutId id="2147484000" r:id="rId3"/>
    <p:sldLayoutId id="2147483992" r:id="rId4"/>
    <p:sldLayoutId id="2147484001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32.jpeg"/><Relationship Id="rId7" Type="http://schemas.openxmlformats.org/officeDocument/2006/relationships/image" Target="../media/image5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33.jpeg"/><Relationship Id="rId9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ckrehbiel@cellartek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3" y="2636838"/>
            <a:ext cx="83058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CA" dirty="0" smtClean="0">
                <a:solidFill>
                  <a:schemeClr val="tx1">
                    <a:lumMod val="95000"/>
                  </a:schemeClr>
                </a:solidFill>
              </a:rPr>
              <a:t>Or...  What’s your best bet when Mother Nature deals you a challenging hand at harvest?</a:t>
            </a:r>
            <a:endParaRPr lang="en-CA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305800" cy="1981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b="1" smtClean="0">
                <a:solidFill>
                  <a:schemeClr val="tx2"/>
                </a:solidFill>
              </a:rPr>
              <a:t>Crafting Fine Wines in a Challenging Year</a:t>
            </a:r>
            <a:endParaRPr lang="en-CA" b="1">
              <a:solidFill>
                <a:schemeClr val="tx2"/>
              </a:solidFill>
            </a:endParaRPr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437112"/>
            <a:ext cx="1181100" cy="1171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5" name="AutoShape 4" descr="data:image/jpg;base64,/9j/4AAQSkZJRgABAQAAAQABAAD/2wCEAAkGBhQSERUUExQWFRUVGSAaGRgXGRwcHxscGhwcHBgYGx8bHCYhHRwmHyAcIi8gIycpLCwsHB4xNTAqNScrLCkBCQoKDgwOGg8PGjAkHyQsLSwsLi8qLC0uLCwsLSwpLCwsLCwsLCwqLCwsLCwsLCwsLCwsLCwsLCwsLCwsLCwsLP/AABEIAMwAoAMBIgACEQEDEQH/xAAcAAACAwEBAQEAAAAAAAAAAAAFBgMEBwIBAAj/xAA9EAACAQIFAgQEAwcDAgcAAAABAhEDIQAEBRIxBkETIlFhMnGBkRQjQgdSobHB4fAVYtFy8SQzQ1OCkqL/xAAaAQADAQEBAQAAAAAAAAAAAAADBAUCBgEA/8QAMBEAAgIBBAECBAUDBQAAAAAAAQIAAxEEEiExQRMiUWFxsQWBwdHxMuHwFCNSkaH/2gAMAwEAAhEDEQA/AEwac23e0KsmD3PsB3+eBDVhctY4J54uRMlif4f2xSTTmqG9vWPbGwINhk4E407Ny3b6CMN2mZy0d8JlbKeE4jv64PaWZgnAbkyvMq/h9mxtscsvnP44urXPqIwCoN7ffBKjT3fEYHtiPYuJ09ZyJPmk3ggGx5HrjM+o8g2WqWnY3wn09VPyxptLJK3DsffFPqPp9a9Bl/VEqf8AcOD/AExqi/02weonrdIL1+Y6ln9nVScmJ7k98MLVPyKoMxsYc+xwudCt4eVRCDJmfY9xgpWqnw6om5Ro79jGLRYZnJ+mRwZjlLNE98OunZkvo2YBk+G4IMnuQYwg0DYHD30fRNTT88kmCJ49BP8ATB8DEV53SGhVIVeePUj64CdSZ+GRdxAMkwfp98OendJZxqSMq7wFBBUgyDe4N8Z31YtRM0yVVKstoYQfnjb4E+GYd6O1DwzXzLX8FIQTy72Wx5GJMpLsWZiWYlmJNyTzhd0cSY95+vrhr0vLEmcIahgstfh1G/kw1pyGQO2DlJY54xUyWVgAxghaMc/Y+45nVBQowJDXqThJ63zpFNVn4m9ewGGvPPtA98Z51XnQcwFNwgj6m+GNEu6wGJfiThNOw+PEv5fNoikASxm+BxWpPl++ClPLqh4vipm80Z8vGLwPwnLFePdKudy25YJ8wvjnSczaDjpn+c/0wCyWa2sR6HG2GVma7PTtzNAoZjj0wayjThOyuclQJwyaZmRaMSb68CdbprQ0ZMplRchiZvcn+HtiSpS7ixHbHGUq2+eO2czfE0xk5zLvSvTbPubcoTcTEXBPNsMGr9LUPAqEqSQjXkzwfTFDo3M/mOs8+b7Ww0an/wCTU7+Q/wAji1pn3VgzlNcmy8ifnrR+maLqpYOZWfigc9rY039m+gUVp1lCC8AyZ5BB5whaYB4amf0eptONH/Z0Y8cXsV5+XbDzHiSwvul7pXyDYf0+X/6mMZF1+65jP1JUHcwUe14tjR+o8ycvUNSmx3M7ArH8oxkmq1z+KY8tP/6I5+Q5wZP6dxmmXnAkWi6eDUfbO3cQJ7gGBhz0/JD0wO0jIbEAjDLptHHO6u7e2BOz0VApqyZco0IGOKrgAnFtjbAfUM7BjthBhiM15cylrWdCISbBRJxk2bzRaozxJJnDV1bqm5vDFwLt8/TCoi3OK+ip2JuPZkL8V1Aez0x0v3mrNpmXcF2qAMRYAge/HJwvZ3SAhsZni3bFrJaGgbdUa/ucDuo9RCQENv8ALYLVkHAJMnNqkcnjEt5HTUU7nvNo+f8AXCJr2R8GuwHEyP8AjDDltVqOVUCZIv8AW+LP7SNMWm9Eggl0kj3th+tCVOTEXf3RcyOeMYZtG1C8YW9G0vxFqEGCOMT5SsUaCIIOMWV5XmPaTUlGmo6fmLDtgwiA2+04TdBzu6MNmXrC0/0xAuTY2J1wbeoIlqgTRqK/YG4nkHnD1mRNBovKk/cYSabxb+eLD9SVqNHZ5SQDBg8Xgc4PpnC5X4yR+IVFwH+H2mb5CqVpcH4T39Gv/wBsO/QGeUCs7EqF2zukWg84x+j1BWXcQsi4PlJAkyeOMWW1bObHdkqLSqxLFWCt6CcV29wxII4bMcc/1QuZzNaGEByFv2thfo0N+ZduwOKXTHS4zW53Z1k2WnE/Mkgx8sNuldMfh32lvEXkP6ye/aRwfljF2rVavT8iN6PTF7g7ddwhTypAWCB6mJwcy1GBilkUBAAIkG4ET9Rgwq2xz4yeTOnscYwJTzLwuFnOqzhtgJKgk+wHfBbXM2FtOCnT60xkHciCwbeT7cD5YPptP6z5PQi+p1f+lq4/qbr95g2brHcxbmScR5VhBOOs3TBZiOJMffH2VyxjFxQczlHbPJjDqGpFhCkk/wCemAuZWLucXWrimASpn1P84x7kqCVSzVDHp7fTGRhRA4E50hOWkj0GJOrc+1ZkY9l2/bBHTMmtSqtOkOTf++K/XuQ/DZsIwsVBHfB6edzH5T2xgUQD5zzpnLbUYxycW9Y0IGi1cNFRSJUcMP8AnB3RsrSbTfEUiQ8n5DtgtpWleG1GtWKCmGD7WPqD4e7sBJBvPGC2WKtZJ8T6pGYgL2YraVpOaooHqUKqU2iGZCB7EntPvGGzIVgdoeFLWHHaZHvh6rairAipdWHmniDzjF9JFWpnKahWZ2nYpgBVAU778HmSftiGdmpJPU6KrU2UJtYTVa2SQ02ZR5gCQdxuQJv2g8Wwq6V1MuZdlVQVUxu3SD5b/IXjucXepaFahk3LEDcFQujTt8RgrE2BFib8YY9KVEphECqnZVED7C31wLfXWckfSCNlhGM5HmKWaNPJIhVglAnifhPJH+6ZkWJsQcR5bPNmMtUNDYDVQwWW3fkTaYIEggYE9cbK2cGXZ/yUXfsWLVGLLci9h298QaSrZWoKLtupsCUIPKiAYHYjuOL84YxuG7yYMEZxjiSZDqinQC0DS84u6mwWLktyST9wL4MVMnTZiZqAmG7lONwULECbtIvMz6YB9Y6KKzJmZKsYQlRLbv0wBO5SJBtIj0xLqmVq08q3iV9xgktVmCACDtZSG3RAvz6YGcMAw7Pc+UENtMYcpWY1KRi3mlxEFVC7Q3o1yMFVzyltqnce+3zARYhiLA/PCB07rKA08urBk2qzEgEFiQSJJMyPKQbg4YM7nVVmZVRH3KAS2yNqfCGC9z24n3wvcjKY7p7AwxOeoaB8jswhyYHsv6vvj582f9NrIpuJJ+RwU1bIrVoUKterToKqCTUgkbgCUEASQ3pE3t6gkfLVGNPJVHqOykVS9kIHBAIhTNhtHzw3pdQgXYAT9B+sm6pWts3EgfX7dTM6g4HriarUgAYK61lcuKgWgtRSshxUYNJBEFSALc84ElZPyxVQ5GZLtG07ftPs1nWeBHHbHRy9QJJgD0xe0fwpJb+OK2s1Wk38vphcGMClQm8wz+zTOMc/SXsSZH3xz+17PipnnXvTtb+WBfRuoGhmVqgEgTxij1NmTWzFSpF3JMYaBGwgRRlIIJ/KPPQq0/wqiqZpEk1F9uw+pw+jWkZT5UCKIIMEbQL7ptEYTemciFyiq6wHW8zJHBgC/wAj9sT5KgBTr7zUdBTLKEWTUUyUUvHLAT8I5vzOE9S2eFMpaIKFO8c+JfbTa4XfTUeFuNSgpbbtQgQQArGARuAkE2gDFboTTc29Q5t1BDqbMYcglTuURHbgmcF8h1rljQ8R6qbQPNckyeBt5k8AYu9P63TNFPMoO1ZWQSDAsYJ44xItsAUgjg8SgEdvylrUzSzFF8tVmHEOLqRBBvPBsI/vha6ezZUvQ3E+CxplrncVsIBPpz9sUus+qMxSzLChRDqtNSXvYwZaByBYfTC70w1VjtqMBv3M7S24bpMnaVuxPE/PBaac188iCLBXweIwZnp9KSVXrIWJA3VASDC8MCANpF7EGbSTOAeiZmnmsxumqAilFAIXfcGSLlT8MjdJ9cOep6g9EJVjxVpja5VtpVjtl72i0D0k+uA+do1M1mKeYytJqSMi+I5CB2hphfNBtbcJJ+mGaSpbn+IK7cBwP7wV1HqP4PM0H3M9Iq3k7hgQGuAJ/TFhEH1xa6F1o1Z3kTuJCn4QZI2kEnteY7nBDr3QWztOl4QVq1FiHlgsKyggGf1SFie2ETp1zlsw61UKlTDKQbRwCR9x64IEUqRnmCLMH5HEash4WTzb0woKPDqDyo42yPQ8EciLYIZnW9tTxaFRQaagVGKBmXc0BZaJ2xMRJBE9sVNX1FKb1Dtpuy01GwiVmoRCv6hbsYj9M+uDNDKpTo0ny+XpsHYCqwEOC27fUJ/9v1E2thazBXc38x6qvJxxjMK6mpqAJmlFYFRBZLX5vAAI9rwcAl6Wp5MVa9JmC7Cdhvti9jyR8+MSDIqaocGqVlqW3xAUXbtEpJJUEAnzHvFxfF7KZxSTSY7jFgRyCO/vHOFK7GpPt6+Ecs01Vy7fImQmsWafW/3x6kTi9r+j/hqzJBCEyk/u+n04xQQxGOircOoInL21NW5VuxLq6MwYKw28X9jxGDVfpBaygK8Ec/398GMhpYzGWavWfbIkAGAB2XCHla1U1hSo1SoZgoJMATbcfbvhIMW6OMSmwrqGCMgxh0NkyRanAas7bVYwQgABi/drifli9XzlLf41FnSqwKrTo01AqG/JSDuBB8vB2x3xG+Vpnw0pMNqB6niuDvqECWBEQQ3kAE+XtOI+jupFR3YKA9RmARU3TyVpgdhuv85x8RkZnw4IGPpGnpPTK9Wl/wCKULU3mSXAYweGVZCsPhi3buDi/q2h+V62XLU6iK0gwAEACr5biVC2nmB3E4gp5DOh1K01FAiQhqAVAWO47lY3aT6jFvI69uTzSA0KVZlBgyGVoBK3gXM4WtssI2+IWpFQ7l5PmK+lZY18o71gT4WZWmgv+gS7QvYkgTeB7nB1NQy9NgjMDUI8qqLg+p/dHzx7l6dGtPh71AerUBpMwWWeXLFYEjiJEYTtGylfM5xnqVFCI5Q1XMlipsEi9QgRc/U4EKjY25jxGlv9JNp7Jlzqrp5yKmY8cOOSj+QAACNjEwxHEESb8YHdNdPZs/nEIocKQrGGIvHa0z8uJw4dSaAtfLqRVZqSSWUg2gRvATkjgg8TPrgVnNUYKxR6hMwKbIyEAqzqx3BdqbVIJEwZAPBwwGKrtURNgGfcxirmurq1SqysTSWm23w7TunzF7QYP0w56DmqdRVfd6wu6ACJAsLE884zfqTS2pnxl+GpDMAZALiQwMnyk7gPQgjiMEOg6zPWCl7AEQTZQRBseRf6YKQpryIFLWFm1vMatWzj/wCpptDU1VVR6lx4sXNMAiCw3KN3IjvhlUjaWEB9u12VQZCkkLA+IAXE8fLCvqmpq9Wmj3ChmgEztA2CJ7liT8hgxkWJpMaStuCkgbjPluFFu8cdsJWHCqcR2teT9Yuvm8vnNQam48RadPw1ZvLvcEEmFi4uAO3OJcxW/CGrRSqzBqS1Ka1I8vmIPiHbey7gLGIvOC2Zy1PNV0mmFCgVqxiGGxpSCIIqVCCg77QxPAxZzeVDIXZRufzMOxmIUjsQNvHERjTuFA+36zCBtxA/z+JW0DM0xl0NPbDHe5Iu0iCDHq0CO0QMLaZ96Gfrbwwlz4e4fpm2327T7YMZ3K+Ecv4OxaTEowNoszWk8sARuNxHvgL1zn99ekq/+mhn2LmR87Aff3x9Wm9uBwc/lCi4VEM3g8/OM2raN+OorsI8RDuXdwZ5B9Ld+OMZdn6zUnKsIZWgg9iLEYa9D6uFEeYmR6d/lhP6kzpzFepViN7FsM6X1K8ow4gvxX0XIsrYHP8AnMK1dXdUC7jtjjtirkPiL4gzrcYPdL9OVMyPKPKO/ucHLBRkxBAbLAIG1Gq4pioJgMUUTxIDE/L4Ribo9swlRqtKjUfcpUOEZgCSCbgexGDvVulJQoU6biDvFwexsT/b2GGYdXItN1QBKVEFFVbjySF4IsxiY9cYNoZcgRj/AErer31zOKfVAp0/zCRMWM75mIj1nvgllunXG6uKzo1bczL2QPBjdAI4HnHGM2yeuHMOwzADAsrFu4I4i/YWtyMaNkuoKZplfYiJ/SRF5JtEyflhexCn5w6ObeR4hrQeokan4Qpqu2zp5Y3CAxa0kkg+bvhM64yeUSm1WmdjioH2glYDBgyoOOfN2M98R9NaL+IatW/G7KYJjw0moT+qAT8PYN+r0GEjqzIGhmdrVXq0nCulQiCyNbiYBBBEDuMERX38tMXvSEyikH/yar0nnyKS16tnZfyk/cS/mN58RzF4sI9cEupM4KuWdCwlkKkuQuyx86twQJPJuJ54xmej6+7VUZabfmt4dNmsG2gKGaOdoImLSYxq+UegaZUzUIMb9wmeLR8PoIB98CvBBmaiGHHMzrN0qVXMIHKTTy4U+UhagY/KGVb3X9RAvFvOpeh1yaDMZd2GxvOoJPlJjy9+YMehPphiyfTGUOYqpWFQ7W8RSHIM1ASwtYL5dxHO4+hxLrYGTNJqRZqLt5mYyyWlRYQUMHzWM27493HgofymfTBzuH5zNtXzKqPxK1fz3I8hgiIiRF1iMN3QuuF6U1PM24hiDeIENB/w4o9aaOucq03obBUZSX3PG4bgEbi5kx3sZxW0/p2tk8rVzLFpSyqoMGXC7mIvsAvMCZEeuNNh0weDPF3V2fKOusbytLZxvJIESwI2iFJBbaC0CTALWIxDVpPVpOlKsjVA4MOpp7Ao8wIXcTJgEdufXAnTdTOYy9TxCNyy+4C4tYKtvhMi15A9Tj3SdbqfjmFUkLVTcg7gghTJgGRwRJHrOFPTbo+IzvHY8yzlsyHgVKdOd24IPOJEqdt7id1+CJ4jC91hp7U65ckEVRIjtAgrfuP5EYa9I6WopnKj7fI6gimLKpJIcmO0iwFhuOOP2jaEgppUp+XaGBW8CwYMBPoIPPCxg9FqB8gwFqFxsxz+0yvNttE4hSpbdz7YKVCopkmPTAin6jj0xR3bjJ5r9MDJ7hbJZDxam1rDvhs0jUGyav4ZEe5wvafm02GSN0e32OJ9NQVH/NBNFAWZVMboFhPYExfsJwFkDDBjtLBPcvc8rLmM+4r1SAiMAPLKjzCSfb1Ppin1JqVFGanlwxUGDUYmah5kgxEHj2jDuOp6FHK5embvVZQSsKibyCVACztRT7yRfm1fqLJ5I5armBRR2InxKpYksbLC7hA9om3OMg7SBjjxMsCwyDz5MzLT86A/nVilyQnPzv2nnBfKattrsoMqbCeLiN9vUdsW+ndTGytRAYCpENYHwobeoEC5JAkemKWodMVqdQeECy7d6MY+ARO4eqzB++C8Zy0Eu8LhftHLTOmnyz03yrFwD5kdtpg2MEC694sR73wp9Za8K7LCBEVIVReCxkz6X7DEw/aHVRNqqPEVdoabA9zHeI9cUOl6uWIdM0hcNG1lHmBHEEEQCCfbjGFVgSzCbssVgK0P/cJ9SZnfToPlQTSpKFsDKmBLf9LHcfnM4I6Nri03p1EeqnitD0mKbS5Hxq0yqcSSDGPepimSNFspUAB8ppoxYFB+ogy0k2IPrhZpNS8Nm871oLr4amFM3Jtx7jGlIZflPMsj98zYxn6NaisvTSp4aOkuAwZruhkyRbv624xzkdSFYBC4Lr8RB+EqxEekzIPOEvpvJb6aCsqspcGwQsJuHkN8Nrj2FsEc2oo1XrK6ikx3spncrOdxVR+uSW8tjf2xOdADtBlIuNoIEIV+k3GbbMUHDIzAgVGbcvB2AgHyX4tFxcY+1rqFKQanXUUqjeUmxJBF2gQI77hbiL4q6R1Y9R2YUmAEBUhidvZmMTJmb/LC/wBa5ermc+oEIyUxcyOCSB3M42o3EK/cwQUQsuD/AHhsoDkFZqgaqm6otQETuQGpyJ3ArYyeT6nFvP8AhO6VSxbapcgtBWElXW9ty+U9jYwCLj20TfQegtQUywBkIpJ3wNpiIBjkdhhSfqQpTNAbWABXeQCSJgkSLiOAb35xsV7skGBLbDyI2aR1YFq0jvRqlcgMS3lkKI4EoAT4cRFgecGNR6gWrXph1O+kDUVOYPDmJHmFgNwAgnCgumLmRNEEU7RuRYQ2WZHwkyDINwMVl1ZwfFr0y43geKsq9NhI2W80wI5IaPnjfooeQMGeBih93MIftK1ClX8NkptTcO9N52+faBBlCQYNvXCOABjSM70ylbKHYHRkHiKjVC8yJKndYEj92LzzjOsxTG4AYPSRtxFtQnOR1HHS+nERl8Tzbhb7YK5rKsAUVAUYQfkbH3x3oWfpNWKHtYH+GJ9a1daR8OkdxH8PrhF2ffiXKFrC7Vizq3SSu9JKNUmo0KqMJ+oI/SBJJPpi91LolCi2VoGtVdHqgVNxVVIG3cRAkAg2uYk4pZbKV2rmsilyVYQPRlK/T2xYzWTOfphCTTZCSpcHmLpHa5En7YZVj/yzjuTtRSFJ9uM9fOFdXq0Si0qVBadMxtakSArEMCTtM7gy2n97EoyA2KwZyaZ3DcxIbywyNPIKyJ7GDhDNCvSrrl6z7WQ7lYAMJPBkfEMNeWzpp06n5gJCFVjndtItJ5ntGPnr4wDM1OO8YxM/1rSxRzDUx8BIZCO6P5lP2MfTGhUNDyn4NS1NNyxFSSpgsN0+tp5/phbzehVXy1A1Uam9P8slxH5Z81NpNoFx9sc/h3rZWCxOwsacgQ20ckd5vBPGCrl1xnkQDqK3JxweR+0ecpq1ClSaq8JtmAe57LbkyAJ4x3ongttqvsQbQOSFI3LUIIHJLAzb+GMgzOoPUgs3YAACBA4AAsPth46Q1VVVFeA44kebtHP14wNqeMwlV4L8iE8zmKdGo3iq6flB5HG8zvdRNgxIMcc2E4YMzkabUUAC1nZQwcKATu+OONogXvwO84Ga1lkrPS/MCuJ8kBiUsJINwJHuOceZbV6dPMrR3iQiLuK2UEneLWkAD6QPXCuAwGM5/aOF+TnEYshmAkmmoFtpMRJWQJPNuL8TbjAjP6HTao9Qjw60Ft4sWLCfMCIcSDPp2OLz5tDmCou+wSB3Jkiw5sYn2OF7reg9dHWiynwxDqp8zKCST7gXtOBoCX+E8fG0nEGdP6/W3h61OzUwqFOCAZmJM3YSTFrYodUaCjicuEJpCH2iCfEJKgxyV/qBNsfaVn6tMUgNreFO0tPlDfEv+7gEYrU8lXFR6geCxLHaY3GZiO2KS1kHIEnuwwFMP6Q9YMuUqqjB03VVWfhFkUgRc+oxf6mSnGxXal+K2zKFgHRhDsP07vh+k4qUM9lCniVAivTbduc3JAspMA3t62wR0GglekrUztZzuQtcALA2WvFiSOzXxkknPEMFz2Z9pOmZlN9OtWptKlVKhrEj9QNpFvoZnGatsme+NnTJJVL0nqGnUXykoVm4AkFgZtFzBxjWtaOKNR0mSjbftjGnzubMzqM7RiGtCTczOxjHuVYms24GCfvjtsmipZvX64v9PVhUmRYGAYx7Y4VS0b09B3qpOD3Df+pmjlopIN3v7X+tsK2n6m6Mz1JuxJi5vzb6DGiZ4UsvQ3OLkf07T3wmpTFShUbb5ZuSCQCfSASTHYYS0fk7e4/rAHAw2MSPR83SzmZZ6lNSFUKqsAYAMkntck4IdT0Msr5WEp7SHsBYqdvmn5jmfXALJdLO9FquXLeIW8jSU3Acx6HtfviXp7I+KtVa+41lm7GWEfCDP6e0cC+HWAByDwPEkI2eCOYyZCung+GGlaVbZTLG5UqCU9wpHPpGB2oMi1CqxO1SR7mYI+04O6nSpv8Ag0UJTdjuICiybDvsIsXKx2JX2wO6hyWynTe3mZlb1Dr291IBIOBUN/u/WG1HvpzjoxVraNTL7toBmf7xxibLaQz5umklNyz77eN0mwPp374masBH3wYz2cTNV6dTLladZECMrkoHWZEMAdrD1iMOXuVGBEKK95J+Em1roPK0ctUzH5viUhvD7yxJHAM9ie4jArQOnqFemruCzEWKuwiSQTBJG7F3rTqKr+H8CEXxLOQ+4xIMA7QLkXP2wN6FNUk00XcFaZJCj+Nze9vfCvPpbgYVVIs2uIayuiLQzhZXaDSsWJYu247/AP5CO3qMGM3m1VmZtqiVTdESzAg/S4uRa+EXN61UralO/bTSp4Qi67eGn5kTPy9MPGe2nLyFDAbRtgeZHIVlEexkHtF+cBdSNpfzGamU5C9ZiXqGlijVNObgCD6gix/p9MVjmGUG8+2LfVGWbxlB3LtpqqlollBPmkGD6etr4HGk/qCMVayWQGS7MLYVE+qKr5mjJV0KKxBvDXDLB4H84w75HTgmYoGhsphlYVAqqAwG2CPRiTE+inuMI2a00B6TsSom5Tm/Ha+LnTmv5hcyS1OrWQjYIABWDaOB3M37nClwJGV8RxPYcMMZj7qWkNRbeW8RaxgsywysLqG2naUYAgEAEFQO+Ms6jcPmq7KZBcnmb/qj2mYxqusZkZjJ1SW2LsYEgkFTTmBY/vDiTbGKVn282nHmnGSWnmo3KoDQ9nMs0EdsHuns4iUwrEAz/kY9fQzEwSAP++ORoSPQd2O2Phi3y+WBWFLK9pMq1o9V29R48w7r/UaNS2NDDjCvn8zWp5NKMflyzyvJLdm+kfbFXRunaldgGaEB5PJ+QxsWj6NlTl/D2hgylSZvcQb9iMfIF0wCZz8YK203AsFx8IpdMa4jUFUFAQIKTxHaOf8AJwsauaVfUp3MdgCF1lN9S5Nx6Age5GCWd0z8JmzlvE3qFVg8bfKb7Ym5+VsCG0qutV6QG81GNRGBA5Mzfg8WwYIAxbPHiI44HH1k2V0jMU86tRagZdol3MmAPTmRHywR60zDgKrN5S5eBxLqIb1HDffDRlenwUQ1Gh5uBwZi3sfcepGEPqdFTM1qYJIIVxuJJUi+ye8AsPlHpgNbh7AfIhTgIUHR/n9JQom8nFpNUpBTI84FsU6dwYx5mOnaiJ4hj5TfD1pXgExfTbxkqMwNU1Bqr7WtzE4NaX1K+WXaFmOIMX4ANvh9u+BOczKBl8snBpdF3gO3kRv1RIEcz/l8fEKRtMGS+SwOTDHTujUKiCozlKrNchu7NJO0zzyDhtplfGdRBKHbcybhSw+c/wDHbCl0XUAQkVGO0xtBEXMXsSO3yw66fp1JA2YAFMMS7FplSTLG5hRP9T3jCFoyxUx7haw4HcReotYVttJJIpu53HtJgqCbkd/mB74FBjEkW74t6rsqZiq6CELkr8p5+RucfLqVOkdriQRh8DZX7Ygh32+44lihp4Kq6eYf5OCemKi1ZEoIvHBjuffEehZF6wC0QQvJPoPTFrUunaiGVb5gjE6x8+1jiWlVFIOMwTruXFMnYsKx+5PJN+ThUzWWD2axGHXNmrVpmQPJa+FPPtLTHH8sH0x9uIvrVHfiai6ySDCi/qLYXaz7N6Kd6zYT/PFSj1GXnz9vpPf54j0tQW3E2J47YFXR6fc2+oNmMS3pbNuMtsHoDc/ww0ZfUWo5dttMlokR39D8vbC+2t06VTdE/LFHU+t6rvKAKscH+dsZsre1uBxCrZXWvuMBatrtatXDVAA4gSLcGwwe0KlVqvvJ+BeTNxzaODOAlCl4zgtckz9Zw7abTFBW/d23+5nDjbQAkQyx3PnzBWc/aLUU7EpKpXu53XExAt/E4VqucZ6hqu25mMsfWef4Ym1CkHcn1Jg4oNRZfcYYTT11j2DEQa9y3MIZakSSo5nBXKZ6pBSpeOJxT0euNwYkAgXmRIFgR7jiMS9RVrqysPf+2F7Pc20iU6B6aF1PH6Re1XTt1RosfbE+i61Vcig0FBz7j0x0XJJ29+cc6PozlnbzAi/GC5AHMUZSz+zzLNXOLRYGgoDBgTMmdv6f+k+mGHUP2iHMUTRFLw98bzumQL7QIETbnCg1QKx73xKmYU9r436SsQx7i5sZfaJfFTEdXTWrMAPr7DH1JcGdHJKsKbDf/n+Tjy5yq5ELpq1d8P1Cb9QJkqC+E8vwRb+XYY50PqI5gF2Mx2n7ThH1uoVZlezd8ENHyTLRNRSdvoDHyPGEHoXZknk+ZSS4m3YBwO5oyaM70DtACmSY/j8zgXQ6PptSJJhp5tb2xS6Z6sr7WpiNp7seP+cEqmm1VRmFVWMzJj7C8j+uFGD18ZxGk2vzjIgvIaBRd1VLg/Fxg5qHSVOmh2mbWjt64SNLz7Uqnlxa0zWqprglib8dvtgtwsySrcCeU+nsGR8oQz3TLpT382upFxhWeZiIxttKpupbiASRP3xleuoBVeAB5v5480esaxirCAv04C7hL/TGi0qiMxqbGHA/5xZ1DK1UpOQ4eP5TOANCmN6jH3U+fem21TbiMObSbO4uzKteMRfTPFSQeCftiY1Nwk8YobpbE9aoYjDpaSwMTts36Wwz6VTpVqG0AeJ7/wBcJ68HFnRq5DSDfjAbF3CN6e7025GQYzZbSHpySBHr7euL+UVOAbMb/wCeuAX+q1CCC0jHmWrGfS3bCzIzf1GUw9agbRLn7QOnqdPY1ABTF4+WEvL58oYYYcKlUuCGJIGFbVaImYwanci4Y5k3WBS+5ZONVaLDnHOT1F6b7lN++IaHGPR3wfuJbiDmHMzlBml8USx4P98TU1alT2TY/wCfbHnR9UqwUXDNBnH3U9UiqQDAHEYVbO/0/ErVMvpG09yppunGo5HiFQPTknFlPGpllDMVX1wNyNYg7hzOLmQ1N2ZgT8XONupMHXagUdgz/9k="/>
          <p:cNvSpPr>
            <a:spLocks noChangeAspect="1" noChangeArrowheads="1"/>
          </p:cNvSpPr>
          <p:nvPr/>
        </p:nvSpPr>
        <p:spPr bwMode="auto">
          <a:xfrm>
            <a:off x="63500" y="-938213"/>
            <a:ext cx="1524000" cy="194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5126" name="AutoShape 6" descr="data:image/jpg;base64,/9j/4AAQSkZJRgABAQAAAQABAAD/2wCEAAkGBhQSERUUExQWFRUVGSAaGRgXGRwcHxscGhwcHBgYGx8bHCYhHRwmHyAcIi8gIycpLCwsHB4xNTAqNScrLCkBCQoKDgwOGg8PGjAkHyQsLSwsLi8qLC0uLCwsLSwpLCwsLCwsLCwqLCwsLCwsLCwsLCwsLCwsLCwsLCwsLCwsLP/AABEIAMwAoAMBIgACEQEDEQH/xAAcAAACAwEBAQEAAAAAAAAAAAAFBgMEBwIBAAj/xAA9EAACAQIFAgQEAwcDAgcAAAABAhEDIQAEBRIxBkETIlFhMnGBkRQjQgdSobHB4fAVYtFy8SQzQ1OCkqL/xAAaAQADAQEBAQAAAAAAAAAAAAADBAUCBgEA/8QAMBEAAgIBBAECBAUDBQAAAAAAAQIAAxEEEiExQRMiUWFxsQWBwdHxMuHwFCNSkaH/2gAMAwEAAhEDEQA/AEwac23e0KsmD3PsB3+eBDVhctY4J54uRMlif4f2xSTTmqG9vWPbGwINhk4E407Ny3b6CMN2mZy0d8JlbKeE4jv64PaWZgnAbkyvMq/h9mxtscsvnP44urXPqIwCoN7ffBKjT3fEYHtiPYuJ09ZyJPmk3ggGx5HrjM+o8g2WqWnY3wn09VPyxptLJK3DsffFPqPp9a9Bl/VEqf8AcOD/AExqi/02weonrdIL1+Y6ln9nVScmJ7k98MLVPyKoMxsYc+xwudCt4eVRCDJmfY9xgpWqnw6om5Ro79jGLRYZnJ+mRwZjlLNE98OunZkvo2YBk+G4IMnuQYwg0DYHD30fRNTT88kmCJ49BP8ATB8DEV53SGhVIVeePUj64CdSZ+GRdxAMkwfp98OendJZxqSMq7wFBBUgyDe4N8Z31YtRM0yVVKstoYQfnjb4E+GYd6O1DwzXzLX8FIQTy72Wx5GJMpLsWZiWYlmJNyTzhd0cSY95+vrhr0vLEmcIahgstfh1G/kw1pyGQO2DlJY54xUyWVgAxghaMc/Y+45nVBQowJDXqThJ63zpFNVn4m9ewGGvPPtA98Z51XnQcwFNwgj6m+GNEu6wGJfiThNOw+PEv5fNoikASxm+BxWpPl++ClPLqh4vipm80Z8vGLwPwnLFePdKudy25YJ8wvjnSczaDjpn+c/0wCyWa2sR6HG2GVma7PTtzNAoZjj0wayjThOyuclQJwyaZmRaMSb68CdbprQ0ZMplRchiZvcn+HtiSpS7ixHbHGUq2+eO2czfE0xk5zLvSvTbPubcoTcTEXBPNsMGr9LUPAqEqSQjXkzwfTFDo3M/mOs8+b7Ww0an/wCTU7+Q/wAji1pn3VgzlNcmy8ifnrR+maLqpYOZWfigc9rY039m+gUVp1lCC8AyZ5BB5whaYB4amf0eptONH/Z0Y8cXsV5+XbDzHiSwvul7pXyDYf0+X/6mMZF1+65jP1JUHcwUe14tjR+o8ycvUNSmx3M7ArH8oxkmq1z+KY8tP/6I5+Q5wZP6dxmmXnAkWi6eDUfbO3cQJ7gGBhz0/JD0wO0jIbEAjDLptHHO6u7e2BOz0VApqyZco0IGOKrgAnFtjbAfUM7BjthBhiM15cylrWdCISbBRJxk2bzRaozxJJnDV1bqm5vDFwLt8/TCoi3OK+ip2JuPZkL8V1Aez0x0v3mrNpmXcF2qAMRYAge/HJwvZ3SAhsZni3bFrJaGgbdUa/ucDuo9RCQENv8ALYLVkHAJMnNqkcnjEt5HTUU7nvNo+f8AXCJr2R8GuwHEyP8AjDDltVqOVUCZIv8AW+LP7SNMWm9Eggl0kj3th+tCVOTEXf3RcyOeMYZtG1C8YW9G0vxFqEGCOMT5SsUaCIIOMWV5XmPaTUlGmo6fmLDtgwiA2+04TdBzu6MNmXrC0/0xAuTY2J1wbeoIlqgTRqK/YG4nkHnD1mRNBovKk/cYSabxb+eLD9SVqNHZ5SQDBg8Xgc4PpnC5X4yR+IVFwH+H2mb5CqVpcH4T39Gv/wBsO/QGeUCs7EqF2zukWg84x+j1BWXcQsi4PlJAkyeOMWW1bObHdkqLSqxLFWCt6CcV29wxII4bMcc/1QuZzNaGEByFv2thfo0N+ZduwOKXTHS4zW53Z1k2WnE/Mkgx8sNuldMfh32lvEXkP6ye/aRwfljF2rVavT8iN6PTF7g7ddwhTypAWCB6mJwcy1GBilkUBAAIkG4ET9Rgwq2xz4yeTOnscYwJTzLwuFnOqzhtgJKgk+wHfBbXM2FtOCnT60xkHciCwbeT7cD5YPptP6z5PQi+p1f+lq4/qbr95g2brHcxbmScR5VhBOOs3TBZiOJMffH2VyxjFxQczlHbPJjDqGpFhCkk/wCemAuZWLucXWrimASpn1P84x7kqCVSzVDHp7fTGRhRA4E50hOWkj0GJOrc+1ZkY9l2/bBHTMmtSqtOkOTf++K/XuQ/DZsIwsVBHfB6edzH5T2xgUQD5zzpnLbUYxycW9Y0IGi1cNFRSJUcMP8AnB3RsrSbTfEUiQ8n5DtgtpWleG1GtWKCmGD7WPqD4e7sBJBvPGC2WKtZJ8T6pGYgL2YraVpOaooHqUKqU2iGZCB7EntPvGGzIVgdoeFLWHHaZHvh6rairAipdWHmniDzjF9JFWpnKahWZ2nYpgBVAU778HmSftiGdmpJPU6KrU2UJtYTVa2SQ02ZR5gCQdxuQJv2g8Wwq6V1MuZdlVQVUxu3SD5b/IXjucXepaFahk3LEDcFQujTt8RgrE2BFib8YY9KVEphECqnZVED7C31wLfXWckfSCNlhGM5HmKWaNPJIhVglAnifhPJH+6ZkWJsQcR5bPNmMtUNDYDVQwWW3fkTaYIEggYE9cbK2cGXZ/yUXfsWLVGLLci9h298QaSrZWoKLtupsCUIPKiAYHYjuOL84YxuG7yYMEZxjiSZDqinQC0DS84u6mwWLktyST9wL4MVMnTZiZqAmG7lONwULECbtIvMz6YB9Y6KKzJmZKsYQlRLbv0wBO5SJBtIj0xLqmVq08q3iV9xgktVmCACDtZSG3RAvz6YGcMAw7Pc+UENtMYcpWY1KRi3mlxEFVC7Q3o1yMFVzyltqnce+3zARYhiLA/PCB07rKA08urBk2qzEgEFiQSJJMyPKQbg4YM7nVVmZVRH3KAS2yNqfCGC9z24n3wvcjKY7p7AwxOeoaB8jswhyYHsv6vvj582f9NrIpuJJ+RwU1bIrVoUKterToKqCTUgkbgCUEASQ3pE3t6gkfLVGNPJVHqOykVS9kIHBAIhTNhtHzw3pdQgXYAT9B+sm6pWts3EgfX7dTM6g4HriarUgAYK61lcuKgWgtRSshxUYNJBEFSALc84ElZPyxVQ5GZLtG07ftPs1nWeBHHbHRy9QJJgD0xe0fwpJb+OK2s1Wk38vphcGMClQm8wz+zTOMc/SXsSZH3xz+17PipnnXvTtb+WBfRuoGhmVqgEgTxij1NmTWzFSpF3JMYaBGwgRRlIIJ/KPPQq0/wqiqZpEk1F9uw+pw+jWkZT5UCKIIMEbQL7ptEYTemciFyiq6wHW8zJHBgC/wAj9sT5KgBTr7zUdBTLKEWTUUyUUvHLAT8I5vzOE9S2eFMpaIKFO8c+JfbTa4XfTUeFuNSgpbbtQgQQArGARuAkE2gDFboTTc29Q5t1BDqbMYcglTuURHbgmcF8h1rljQ8R6qbQPNckyeBt5k8AYu9P63TNFPMoO1ZWQSDAsYJ44xItsAUgjg8SgEdvylrUzSzFF8tVmHEOLqRBBvPBsI/vha6ezZUvQ3E+CxplrncVsIBPpz9sUus+qMxSzLChRDqtNSXvYwZaByBYfTC70w1VjtqMBv3M7S24bpMnaVuxPE/PBaac188iCLBXweIwZnp9KSVXrIWJA3VASDC8MCANpF7EGbSTOAeiZmnmsxumqAilFAIXfcGSLlT8MjdJ9cOep6g9EJVjxVpja5VtpVjtl72i0D0k+uA+do1M1mKeYytJqSMi+I5CB2hphfNBtbcJJ+mGaSpbn+IK7cBwP7wV1HqP4PM0H3M9Iq3k7hgQGuAJ/TFhEH1xa6F1o1Z3kTuJCn4QZI2kEnteY7nBDr3QWztOl4QVq1FiHlgsKyggGf1SFie2ETp1zlsw61UKlTDKQbRwCR9x64IEUqRnmCLMH5HEash4WTzb0woKPDqDyo42yPQ8EciLYIZnW9tTxaFRQaagVGKBmXc0BZaJ2xMRJBE9sVNX1FKb1Dtpuy01GwiVmoRCv6hbsYj9M+uDNDKpTo0ny+XpsHYCqwEOC27fUJ/9v1E2thazBXc38x6qvJxxjMK6mpqAJmlFYFRBZLX5vAAI9rwcAl6Wp5MVa9JmC7Cdhvti9jyR8+MSDIqaocGqVlqW3xAUXbtEpJJUEAnzHvFxfF7KZxSTSY7jFgRyCO/vHOFK7GpPt6+Ecs01Vy7fImQmsWafW/3x6kTi9r+j/hqzJBCEyk/u+n04xQQxGOircOoInL21NW5VuxLq6MwYKw28X9jxGDVfpBaygK8Ec/398GMhpYzGWavWfbIkAGAB2XCHla1U1hSo1SoZgoJMATbcfbvhIMW6OMSmwrqGCMgxh0NkyRanAas7bVYwQgABi/drifli9XzlLf41FnSqwKrTo01AqG/JSDuBB8vB2x3xG+Vpnw0pMNqB6niuDvqECWBEQQ3kAE+XtOI+jupFR3YKA9RmARU3TyVpgdhuv85x8RkZnw4IGPpGnpPTK9Wl/wCKULU3mSXAYweGVZCsPhi3buDi/q2h+V62XLU6iK0gwAEACr5biVC2nmB3E4gp5DOh1K01FAiQhqAVAWO47lY3aT6jFvI69uTzSA0KVZlBgyGVoBK3gXM4WtssI2+IWpFQ7l5PmK+lZY18o71gT4WZWmgv+gS7QvYkgTeB7nB1NQy9NgjMDUI8qqLg+p/dHzx7l6dGtPh71AerUBpMwWWeXLFYEjiJEYTtGylfM5xnqVFCI5Q1XMlipsEi9QgRc/U4EKjY25jxGlv9JNp7Jlzqrp5yKmY8cOOSj+QAACNjEwxHEESb8YHdNdPZs/nEIocKQrGGIvHa0z8uJw4dSaAtfLqRVZqSSWUg2gRvATkjgg8TPrgVnNUYKxR6hMwKbIyEAqzqx3BdqbVIJEwZAPBwwGKrtURNgGfcxirmurq1SqysTSWm23w7TunzF7QYP0w56DmqdRVfd6wu6ACJAsLE884zfqTS2pnxl+GpDMAZALiQwMnyk7gPQgjiMEOg6zPWCl7AEQTZQRBseRf6YKQpryIFLWFm1vMatWzj/wCpptDU1VVR6lx4sXNMAiCw3KN3IjvhlUjaWEB9u12VQZCkkLA+IAXE8fLCvqmpq9Wmj3ChmgEztA2CJ7liT8hgxkWJpMaStuCkgbjPluFFu8cdsJWHCqcR2teT9Yuvm8vnNQam48RadPw1ZvLvcEEmFi4uAO3OJcxW/CGrRSqzBqS1Ka1I8vmIPiHbey7gLGIvOC2Zy1PNV0mmFCgVqxiGGxpSCIIqVCCg77QxPAxZzeVDIXZRufzMOxmIUjsQNvHERjTuFA+36zCBtxA/z+JW0DM0xl0NPbDHe5Iu0iCDHq0CO0QMLaZ96Gfrbwwlz4e4fpm2327T7YMZ3K+Ecv4OxaTEowNoszWk8sARuNxHvgL1zn99ekq/+mhn2LmR87Aff3x9Wm9uBwc/lCi4VEM3g8/OM2raN+OorsI8RDuXdwZ5B9Ld+OMZdn6zUnKsIZWgg9iLEYa9D6uFEeYmR6d/lhP6kzpzFepViN7FsM6X1K8ow4gvxX0XIsrYHP8AnMK1dXdUC7jtjjtirkPiL4gzrcYPdL9OVMyPKPKO/ucHLBRkxBAbLAIG1Gq4pioJgMUUTxIDE/L4Ribo9swlRqtKjUfcpUOEZgCSCbgexGDvVulJQoU6biDvFwexsT/b2GGYdXItN1QBKVEFFVbjySF4IsxiY9cYNoZcgRj/AErer31zOKfVAp0/zCRMWM75mIj1nvgllunXG6uKzo1bczL2QPBjdAI4HnHGM2yeuHMOwzADAsrFu4I4i/YWtyMaNkuoKZplfYiJ/SRF5JtEyflhexCn5w6ObeR4hrQeokan4Qpqu2zp5Y3CAxa0kkg+bvhM64yeUSm1WmdjioH2glYDBgyoOOfN2M98R9NaL+IatW/G7KYJjw0moT+qAT8PYN+r0GEjqzIGhmdrVXq0nCulQiCyNbiYBBBEDuMERX38tMXvSEyikH/yar0nnyKS16tnZfyk/cS/mN58RzF4sI9cEupM4KuWdCwlkKkuQuyx86twQJPJuJ54xmej6+7VUZabfmt4dNmsG2gKGaOdoImLSYxq+UegaZUzUIMb9wmeLR8PoIB98CvBBmaiGHHMzrN0qVXMIHKTTy4U+UhagY/KGVb3X9RAvFvOpeh1yaDMZd2GxvOoJPlJjy9+YMehPphiyfTGUOYqpWFQ7W8RSHIM1ASwtYL5dxHO4+hxLrYGTNJqRZqLt5mYyyWlRYQUMHzWM27493HgofymfTBzuH5zNtXzKqPxK1fz3I8hgiIiRF1iMN3QuuF6U1PM24hiDeIENB/w4o9aaOucq03obBUZSX3PG4bgEbi5kx3sZxW0/p2tk8rVzLFpSyqoMGXC7mIvsAvMCZEeuNNh0weDPF3V2fKOusbytLZxvJIESwI2iFJBbaC0CTALWIxDVpPVpOlKsjVA4MOpp7Ao8wIXcTJgEdufXAnTdTOYy9TxCNyy+4C4tYKtvhMi15A9Tj3SdbqfjmFUkLVTcg7gghTJgGRwRJHrOFPTbo+IzvHY8yzlsyHgVKdOd24IPOJEqdt7id1+CJ4jC91hp7U65ckEVRIjtAgrfuP5EYa9I6WopnKj7fI6gimLKpJIcmO0iwFhuOOP2jaEgppUp+XaGBW8CwYMBPoIPPCxg9FqB8gwFqFxsxz+0yvNttE4hSpbdz7YKVCopkmPTAin6jj0xR3bjJ5r9MDJ7hbJZDxam1rDvhs0jUGyav4ZEe5wvafm02GSN0e32OJ9NQVH/NBNFAWZVMboFhPYExfsJwFkDDBjtLBPcvc8rLmM+4r1SAiMAPLKjzCSfb1Ppin1JqVFGanlwxUGDUYmah5kgxEHj2jDuOp6FHK5embvVZQSsKibyCVACztRT7yRfm1fqLJ5I5armBRR2InxKpYksbLC7hA9om3OMg7SBjjxMsCwyDz5MzLT86A/nVilyQnPzv2nnBfKattrsoMqbCeLiN9vUdsW+ndTGytRAYCpENYHwobeoEC5JAkemKWodMVqdQeECy7d6MY+ARO4eqzB++C8Zy0Eu8LhftHLTOmnyz03yrFwD5kdtpg2MEC694sR73wp9Za8K7LCBEVIVReCxkz6X7DEw/aHVRNqqPEVdoabA9zHeI9cUOl6uWIdM0hcNG1lHmBHEEEQCCfbjGFVgSzCbssVgK0P/cJ9SZnfToPlQTSpKFsDKmBLf9LHcfnM4I6Nri03p1EeqnitD0mKbS5Hxq0yqcSSDGPepimSNFspUAB8ppoxYFB+ogy0k2IPrhZpNS8Nm871oLr4amFM3Jtx7jGlIZflPMsj98zYxn6NaisvTSp4aOkuAwZruhkyRbv624xzkdSFYBC4Lr8RB+EqxEekzIPOEvpvJb6aCsqspcGwQsJuHkN8Nrj2FsEc2oo1XrK6ikx3spncrOdxVR+uSW8tjf2xOdADtBlIuNoIEIV+k3GbbMUHDIzAgVGbcvB2AgHyX4tFxcY+1rqFKQanXUUqjeUmxJBF2gQI77hbiL4q6R1Y9R2YUmAEBUhidvZmMTJmb/LC/wBa5ermc+oEIyUxcyOCSB3M42o3EK/cwQUQsuD/AHhsoDkFZqgaqm6otQETuQGpyJ3ArYyeT6nFvP8AhO6VSxbapcgtBWElXW9ty+U9jYwCLj20TfQegtQUywBkIpJ3wNpiIBjkdhhSfqQpTNAbWABXeQCSJgkSLiOAb35xsV7skGBLbDyI2aR1YFq0jvRqlcgMS3lkKI4EoAT4cRFgecGNR6gWrXph1O+kDUVOYPDmJHmFgNwAgnCgumLmRNEEU7RuRYQ2WZHwkyDINwMVl1ZwfFr0y43geKsq9NhI2W80wI5IaPnjfooeQMGeBih93MIftK1ClX8NkptTcO9N52+faBBlCQYNvXCOABjSM70ylbKHYHRkHiKjVC8yJKndYEj92LzzjOsxTG4AYPSRtxFtQnOR1HHS+nERl8Tzbhb7YK5rKsAUVAUYQfkbH3x3oWfpNWKHtYH+GJ9a1daR8OkdxH8PrhF2ffiXKFrC7Vizq3SSu9JKNUmo0KqMJ+oI/SBJJPpi91LolCi2VoGtVdHqgVNxVVIG3cRAkAg2uYk4pZbKV2rmsilyVYQPRlK/T2xYzWTOfphCTTZCSpcHmLpHa5En7YZVj/yzjuTtRSFJ9uM9fOFdXq0Si0qVBadMxtakSArEMCTtM7gy2n97EoyA2KwZyaZ3DcxIbywyNPIKyJ7GDhDNCvSrrl6z7WQ7lYAMJPBkfEMNeWzpp06n5gJCFVjndtItJ5ntGPnr4wDM1OO8YxM/1rSxRzDUx8BIZCO6P5lP2MfTGhUNDyn4NS1NNyxFSSpgsN0+tp5/phbzehVXy1A1Uam9P8slxH5Z81NpNoFx9sc/h3rZWCxOwsacgQ20ckd5vBPGCrl1xnkQDqK3JxweR+0ecpq1ClSaq8JtmAe57LbkyAJ4x3ongttqvsQbQOSFI3LUIIHJLAzb+GMgzOoPUgs3YAACBA4AAsPth46Q1VVVFeA44kebtHP14wNqeMwlV4L8iE8zmKdGo3iq6flB5HG8zvdRNgxIMcc2E4YMzkabUUAC1nZQwcKATu+OONogXvwO84Ga1lkrPS/MCuJ8kBiUsJINwJHuOceZbV6dPMrR3iQiLuK2UEneLWkAD6QPXCuAwGM5/aOF+TnEYshmAkmmoFtpMRJWQJPNuL8TbjAjP6HTao9Qjw60Ft4sWLCfMCIcSDPp2OLz5tDmCou+wSB3Jkiw5sYn2OF7reg9dHWiynwxDqp8zKCST7gXtOBoCX+E8fG0nEGdP6/W3h61OzUwqFOCAZmJM3YSTFrYodUaCjicuEJpCH2iCfEJKgxyV/qBNsfaVn6tMUgNreFO0tPlDfEv+7gEYrU8lXFR6geCxLHaY3GZiO2KS1kHIEnuwwFMP6Q9YMuUqqjB03VVWfhFkUgRc+oxf6mSnGxXal+K2zKFgHRhDsP07vh+k4qUM9lCniVAivTbduc3JAspMA3t62wR0GglekrUztZzuQtcALA2WvFiSOzXxkknPEMFz2Z9pOmZlN9OtWptKlVKhrEj9QNpFvoZnGatsme+NnTJJVL0nqGnUXykoVm4AkFgZtFzBxjWtaOKNR0mSjbftjGnzubMzqM7RiGtCTczOxjHuVYms24GCfvjtsmipZvX64v9PVhUmRYGAYx7Y4VS0b09B3qpOD3Df+pmjlopIN3v7X+tsK2n6m6Mz1JuxJi5vzb6DGiZ4UsvQ3OLkf07T3wmpTFShUbb5ZuSCQCfSASTHYYS0fk7e4/rAHAw2MSPR83SzmZZ6lNSFUKqsAYAMkntck4IdT0Msr5WEp7SHsBYqdvmn5jmfXALJdLO9FquXLeIW8jSU3Acx6HtfviXp7I+KtVa+41lm7GWEfCDP6e0cC+HWAByDwPEkI2eCOYyZCung+GGlaVbZTLG5UqCU9wpHPpGB2oMi1CqxO1SR7mYI+04O6nSpv8Ag0UJTdjuICiybDvsIsXKx2JX2wO6hyWynTe3mZlb1Dr291IBIOBUN/u/WG1HvpzjoxVraNTL7toBmf7xxibLaQz5umklNyz77eN0mwPp374masBH3wYz2cTNV6dTLladZECMrkoHWZEMAdrD1iMOXuVGBEKK95J+Em1roPK0ctUzH5viUhvD7yxJHAM9ie4jArQOnqFemruCzEWKuwiSQTBJG7F3rTqKr+H8CEXxLOQ+4xIMA7QLkXP2wN6FNUk00XcFaZJCj+Nze9vfCvPpbgYVVIs2uIayuiLQzhZXaDSsWJYu247/AP5CO3qMGM3m1VmZtqiVTdESzAg/S4uRa+EXN61UralO/bTSp4Qi67eGn5kTPy9MPGe2nLyFDAbRtgeZHIVlEexkHtF+cBdSNpfzGamU5C9ZiXqGlijVNObgCD6gix/p9MVjmGUG8+2LfVGWbxlB3LtpqqlollBPmkGD6etr4HGk/qCMVayWQGS7MLYVE+qKr5mjJV0KKxBvDXDLB4H84w75HTgmYoGhsphlYVAqqAwG2CPRiTE+inuMI2a00B6TsSom5Tm/Ha+LnTmv5hcyS1OrWQjYIABWDaOB3M37nClwJGV8RxPYcMMZj7qWkNRbeW8RaxgsywysLqG2naUYAgEAEFQO+Ms6jcPmq7KZBcnmb/qj2mYxqusZkZjJ1SW2LsYEgkFTTmBY/vDiTbGKVn282nHmnGSWnmo3KoDQ9nMs0EdsHuns4iUwrEAz/kY9fQzEwSAP++ORoSPQd2O2Phi3y+WBWFLK9pMq1o9V29R48w7r/UaNS2NDDjCvn8zWp5NKMflyzyvJLdm+kfbFXRunaldgGaEB5PJ+QxsWj6NlTl/D2hgylSZvcQb9iMfIF0wCZz8YK203AsFx8IpdMa4jUFUFAQIKTxHaOf8AJwsauaVfUp3MdgCF1lN9S5Nx6Age5GCWd0z8JmzlvE3qFVg8bfKb7Ym5+VsCG0qutV6QG81GNRGBA5Mzfg8WwYIAxbPHiI44HH1k2V0jMU86tRagZdol3MmAPTmRHywR60zDgKrN5S5eBxLqIb1HDffDRlenwUQ1Gh5uBwZi3sfcepGEPqdFTM1qYJIIVxuJJUi+ye8AsPlHpgNbh7AfIhTgIUHR/n9JQom8nFpNUpBTI84FsU6dwYx5mOnaiJ4hj5TfD1pXgExfTbxkqMwNU1Bqr7WtzE4NaX1K+WXaFmOIMX4ANvh9u+BOczKBl8snBpdF3gO3kRv1RIEcz/l8fEKRtMGS+SwOTDHTujUKiCozlKrNchu7NJO0zzyDhtplfGdRBKHbcybhSw+c/wDHbCl0XUAQkVGO0xtBEXMXsSO3yw66fp1JA2YAFMMS7FplSTLG5hRP9T3jCFoyxUx7haw4HcReotYVttJJIpu53HtJgqCbkd/mB74FBjEkW74t6rsqZiq6CELkr8p5+RucfLqVOkdriQRh8DZX7Ygh32+44lihp4Kq6eYf5OCemKi1ZEoIvHBjuffEehZF6wC0QQvJPoPTFrUunaiGVb5gjE6x8+1jiWlVFIOMwTruXFMnYsKx+5PJN+ThUzWWD2axGHXNmrVpmQPJa+FPPtLTHH8sH0x9uIvrVHfiai6ySDCi/qLYXaz7N6Kd6zYT/PFSj1GXnz9vpPf54j0tQW3E2J47YFXR6fc2+oNmMS3pbNuMtsHoDc/ww0ZfUWo5dttMlokR39D8vbC+2t06VTdE/LFHU+t6rvKAKscH+dsZsre1uBxCrZXWvuMBatrtatXDVAA4gSLcGwwe0KlVqvvJ+BeTNxzaODOAlCl4zgtckz9Zw7abTFBW/d23+5nDjbQAkQyx3PnzBWc/aLUU7EpKpXu53XExAt/E4VqucZ6hqu25mMsfWef4Ym1CkHcn1Jg4oNRZfcYYTT11j2DEQa9y3MIZakSSo5nBXKZ6pBSpeOJxT0euNwYkAgXmRIFgR7jiMS9RVrqysPf+2F7Pc20iU6B6aF1PH6Re1XTt1RosfbE+i61Vcig0FBz7j0x0XJJ29+cc6PozlnbzAi/GC5AHMUZSz+zzLNXOLRYGgoDBgTMmdv6f+k+mGHUP2iHMUTRFLw98bzumQL7QIETbnCg1QKx73xKmYU9r436SsQx7i5sZfaJfFTEdXTWrMAPr7DH1JcGdHJKsKbDf/n+Tjy5yq5ELpq1d8P1Cb9QJkqC+E8vwRb+XYY50PqI5gF2Mx2n7ThH1uoVZlezd8ENHyTLRNRSdvoDHyPGEHoXZknk+ZSS4m3YBwO5oyaM70DtACmSY/j8zgXQ6PptSJJhp5tb2xS6Z6sr7WpiNp7seP+cEqmm1VRmFVWMzJj7C8j+uFGD18ZxGk2vzjIgvIaBRd1VLg/Fxg5qHSVOmh2mbWjt64SNLz7Uqnlxa0zWqprglib8dvtgtwsySrcCeU+nsGR8oQz3TLpT382upFxhWeZiIxttKpupbiASRP3xleuoBVeAB5v5480esaxirCAv04C7hL/TGi0qiMxqbGHA/5xZ1DK1UpOQ4eP5TOANCmN6jH3U+fem21TbiMObSbO4uzKteMRfTPFSQeCftiY1Nwk8YobpbE9aoYjDpaSwMTts36Wwz6VTpVqG0AeJ7/wBcJ68HFnRq5DSDfjAbF3CN6e7025GQYzZbSHpySBHr7euL+UVOAbMb/wCeuAX+q1CCC0jHmWrGfS3bCzIzf1GUw9agbRLn7QOnqdPY1ABTF4+WEvL58oYYYcKlUuCGJIGFbVaImYwanci4Y5k3WBS+5ZONVaLDnHOT1F6b7lN++IaHGPR3wfuJbiDmHMzlBml8USx4P98TU1alT2TY/wCfbHnR9UqwUXDNBnH3U9UiqQDAHEYVbO/0/ErVMvpG09yppunGo5HiFQPTknFlPGpllDMVX1wNyNYg7hzOLmQ1N2ZgT8XONupMHXagUdgz/9k="/>
          <p:cNvSpPr>
            <a:spLocks noChangeAspect="1" noChangeArrowheads="1"/>
          </p:cNvSpPr>
          <p:nvPr/>
        </p:nvSpPr>
        <p:spPr bwMode="auto">
          <a:xfrm>
            <a:off x="63500" y="-938213"/>
            <a:ext cx="1524000" cy="194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9" name="Picture 8" descr="botryti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3789040"/>
            <a:ext cx="19050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8" name="TextBox 9"/>
          <p:cNvSpPr txBox="1">
            <a:spLocks noChangeArrowheads="1"/>
          </p:cNvSpPr>
          <p:nvPr/>
        </p:nvSpPr>
        <p:spPr bwMode="auto">
          <a:xfrm>
            <a:off x="611188" y="6165850"/>
            <a:ext cx="792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Constantia" pitchFamily="18" charset="0"/>
              </a:rPr>
              <a:t>Presented by Corrie Krehbiel with the support of Cellar-Tek Supplies &amp; WIGA</a:t>
            </a:r>
          </a:p>
        </p:txBody>
      </p:sp>
      <p:pic>
        <p:nvPicPr>
          <p:cNvPr id="5129" name="Picture 10" descr="CT-only-logo-2cl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4581525"/>
            <a:ext cx="251936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96875" y="1773238"/>
            <a:ext cx="7416800" cy="4572000"/>
          </a:xfrm>
        </p:spPr>
        <p:txBody>
          <a:bodyPr/>
          <a:lstStyle/>
          <a:p>
            <a:pPr marL="1314450" lvl="2" indent="-514350" eaLnBrk="1" hangingPunct="1">
              <a:buFont typeface="Constantia" pitchFamily="18" charset="0"/>
              <a:buAutoNum type="romanLcPeriod" startAt="3"/>
            </a:pPr>
            <a:r>
              <a:rPr lang="en-CA" smtClean="0">
                <a:solidFill>
                  <a:schemeClr val="tx2"/>
                </a:solidFill>
              </a:rPr>
              <a:t>Double Salt </a:t>
            </a:r>
          </a:p>
          <a:p>
            <a:pPr marL="1771650" lvl="3" indent="-514350" eaLnBrk="1" hangingPunct="1"/>
            <a:r>
              <a:rPr lang="en-CA" smtClean="0">
                <a:solidFill>
                  <a:schemeClr val="tx2"/>
                </a:solidFill>
              </a:rPr>
              <a:t>Acidex</a:t>
            </a:r>
          </a:p>
          <a:p>
            <a:pPr marL="1771650" lvl="3" indent="-514350" eaLnBrk="1" hangingPunct="1"/>
            <a:r>
              <a:rPr lang="en-CA" smtClean="0"/>
              <a:t>A preparation of calcium carbonate which also contains double salt crystals</a:t>
            </a:r>
          </a:p>
          <a:p>
            <a:pPr marL="1771650" lvl="3" indent="-514350" eaLnBrk="1" hangingPunct="1"/>
            <a:endParaRPr lang="en-CA" smtClean="0"/>
          </a:p>
          <a:p>
            <a:pPr marL="1771650" lvl="3" indent="-514350" eaLnBrk="1" hangingPunct="1"/>
            <a:r>
              <a:rPr lang="en-CA" smtClean="0">
                <a:solidFill>
                  <a:schemeClr val="tx2"/>
                </a:solidFill>
              </a:rPr>
              <a:t>Method</a:t>
            </a:r>
          </a:p>
          <a:p>
            <a:pPr marL="2228850" lvl="4" indent="-514350" eaLnBrk="1" hangingPunct="1"/>
            <a:r>
              <a:rPr lang="en-CA" smtClean="0"/>
              <a:t>Only a portion is de-acidified</a:t>
            </a:r>
          </a:p>
          <a:p>
            <a:pPr marL="2228850" lvl="4" indent="-514350" eaLnBrk="1" hangingPunct="1"/>
            <a:r>
              <a:rPr lang="en-CA" smtClean="0"/>
              <a:t>The Calcium carbonate present raises the pH above 4.5</a:t>
            </a:r>
          </a:p>
          <a:p>
            <a:pPr marL="2228850" lvl="4" indent="-514350" eaLnBrk="1" hangingPunct="1"/>
            <a:r>
              <a:rPr lang="en-CA" smtClean="0"/>
              <a:t>pH is essential to dissociate the tartaric and malic forms sufficiently</a:t>
            </a:r>
          </a:p>
          <a:p>
            <a:pPr marL="2228850" lvl="4" indent="-514350" eaLnBrk="1" hangingPunct="1"/>
            <a:r>
              <a:rPr lang="en-CA" smtClean="0"/>
              <a:t>At pH &gt; 4.5 the malate and tartrate combine rapidly to form the double salt</a:t>
            </a:r>
          </a:p>
          <a:p>
            <a:pPr marL="2228850" lvl="4" indent="-514350" eaLnBrk="1" hangingPunct="1"/>
            <a:endParaRPr lang="en-CA" smtClean="0"/>
          </a:p>
          <a:p>
            <a:pPr marL="2228850" lvl="4" indent="-514350" eaLnBrk="1" hangingPunct="1"/>
            <a:endParaRPr lang="en-CA" smtClean="0"/>
          </a:p>
          <a:p>
            <a:pPr marL="2228850" lvl="4" indent="-514350" eaLnBrk="1" hangingPunct="1"/>
            <a:endParaRPr lang="en-CA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27168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mtClean="0">
                <a:solidFill>
                  <a:schemeClr val="tx2"/>
                </a:solidFill>
              </a:rPr>
              <a:t>Juice Additions and Adjustments</a:t>
            </a:r>
            <a:endParaRPr lang="en-CA">
              <a:solidFill>
                <a:schemeClr val="tx2"/>
              </a:solidFill>
            </a:endParaRPr>
          </a:p>
        </p:txBody>
      </p:sp>
      <p:pic>
        <p:nvPicPr>
          <p:cNvPr id="14340" name="Picture 3" descr="CT-only-logo-2cl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165850"/>
            <a:ext cx="15128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blog.winemag.com/editors/wp-content/uploads/2010/04/BadW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844823"/>
            <a:ext cx="1656184" cy="1987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019925" y="3716338"/>
            <a:ext cx="180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Constantia" pitchFamily="18" charset="0"/>
              </a:rPr>
              <a:t>Got Sour wine?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3887787"/>
          </a:xfrm>
        </p:spPr>
        <p:txBody>
          <a:bodyPr/>
          <a:lstStyle/>
          <a:p>
            <a:pPr marL="514350" indent="-514350" eaLnBrk="1" hangingPunct="1">
              <a:buFont typeface="Constantia" pitchFamily="18" charset="0"/>
              <a:buAutoNum type="arabicPeriod" startAt="4"/>
            </a:pPr>
            <a:r>
              <a:rPr lang="en-CA" smtClean="0">
                <a:solidFill>
                  <a:schemeClr val="tx2"/>
                </a:solidFill>
              </a:rPr>
              <a:t>Chapitalization</a:t>
            </a:r>
          </a:p>
          <a:p>
            <a:pPr marL="514350" indent="-514350" eaLnBrk="1" hangingPunct="1">
              <a:buFont typeface="Constantia" pitchFamily="18" charset="0"/>
              <a:buAutoNum type="arabicPeriod" startAt="4"/>
            </a:pPr>
            <a:endParaRPr lang="en-CA" smtClean="0"/>
          </a:p>
          <a:p>
            <a:pPr marL="1314450" lvl="2" indent="-514350" eaLnBrk="1" hangingPunct="1">
              <a:buFont typeface="Wingdings" pitchFamily="2" charset="2"/>
              <a:buChar char="§"/>
            </a:pPr>
            <a:r>
              <a:rPr lang="en-CA" smtClean="0"/>
              <a:t>The addition of sugar with the intent to raise the concentration of alcohol</a:t>
            </a:r>
          </a:p>
          <a:p>
            <a:pPr marL="1314450" lvl="2" indent="-514350" eaLnBrk="1" hangingPunct="1">
              <a:buFont typeface="Wingdings" pitchFamily="2" charset="2"/>
              <a:buChar char="§"/>
            </a:pPr>
            <a:r>
              <a:rPr lang="en-CA" smtClean="0"/>
              <a:t>Conversion Ratio:</a:t>
            </a:r>
          </a:p>
          <a:p>
            <a:pPr marL="1771650" lvl="3" indent="-514350" eaLnBrk="1" hangingPunct="1">
              <a:buFont typeface="Wingdings" pitchFamily="2" charset="2"/>
              <a:buChar char="§"/>
            </a:pPr>
            <a:r>
              <a:rPr lang="en-CA" smtClean="0"/>
              <a:t>To increase alcohol 1%, 17 g/L of sugar is required</a:t>
            </a:r>
          </a:p>
          <a:p>
            <a:pPr marL="1771650" lvl="3" indent="-514350" eaLnBrk="1" hangingPunct="1">
              <a:buFont typeface="Wingdings" pitchFamily="2" charset="2"/>
              <a:buChar char="§"/>
            </a:pPr>
            <a:r>
              <a:rPr lang="en-CA" smtClean="0"/>
              <a:t>In reds, often 20 g/L is required</a:t>
            </a:r>
          </a:p>
          <a:p>
            <a:pPr marL="1314450" lvl="2" indent="-514350" eaLnBrk="1" hangingPunct="1">
              <a:buFont typeface="Wingdings" pitchFamily="2" charset="2"/>
              <a:buChar char="§"/>
            </a:pPr>
            <a:r>
              <a:rPr lang="en-CA" smtClean="0"/>
              <a:t>Ensure that the sugar is dissolved</a:t>
            </a:r>
          </a:p>
          <a:p>
            <a:pPr marL="1314450" lvl="2" indent="-514350" eaLnBrk="1" hangingPunct="1">
              <a:buFont typeface="Wingdings" pitchFamily="2" charset="2"/>
              <a:buChar char="§"/>
            </a:pPr>
            <a:r>
              <a:rPr lang="en-CA" smtClean="0"/>
              <a:t>Ensure that the sugar is added at the beginning of fermentation when the wine is not depleted of nutrients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27168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mtClean="0">
                <a:solidFill>
                  <a:schemeClr val="tx2"/>
                </a:solidFill>
              </a:rPr>
              <a:t>Juice Additions and Adjustments</a:t>
            </a:r>
            <a:endParaRPr lang="en-CA">
              <a:solidFill>
                <a:schemeClr val="tx2"/>
              </a:solidFill>
            </a:endParaRPr>
          </a:p>
        </p:txBody>
      </p:sp>
      <p:pic>
        <p:nvPicPr>
          <p:cNvPr id="15364" name="Picture 3" descr="CT-only-logo-2cl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165850"/>
            <a:ext cx="15128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50" name="Picture 2" descr="http://3.bp.blogspot.com/-kQ1SnclWT6o/TZh1OdWKR2I/AAAAAAAAAEE/riB5tzhzBkI/s1600/sug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412776"/>
            <a:ext cx="2016224" cy="1513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557338"/>
            <a:ext cx="5988050" cy="4572000"/>
          </a:xfrm>
        </p:spPr>
        <p:txBody>
          <a:bodyPr>
            <a:normAutofit fontScale="92500"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CA" dirty="0" smtClean="0">
                <a:solidFill>
                  <a:schemeClr val="tx2"/>
                </a:solidFill>
              </a:rPr>
              <a:t>Juice Fining</a:t>
            </a:r>
          </a:p>
          <a:p>
            <a:pPr marL="914400" lvl="1" indent="-51435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CA" dirty="0" smtClean="0"/>
              <a:t>Why Juice Fine?</a:t>
            </a:r>
          </a:p>
          <a:p>
            <a:pPr marL="1314450" lvl="2" indent="-514350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CA" dirty="0" smtClean="0"/>
              <a:t>Reduction of </a:t>
            </a:r>
            <a:r>
              <a:rPr lang="en-CA" dirty="0" err="1" smtClean="0"/>
              <a:t>bentonite</a:t>
            </a:r>
            <a:r>
              <a:rPr lang="en-CA" dirty="0" smtClean="0"/>
              <a:t> need later</a:t>
            </a:r>
          </a:p>
          <a:p>
            <a:pPr marL="1314450" lvl="2" indent="-514350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CA" dirty="0" smtClean="0"/>
              <a:t>Removal of “pinking”</a:t>
            </a:r>
          </a:p>
          <a:p>
            <a:pPr marL="1314450" lvl="2" indent="-514350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CA" dirty="0" smtClean="0"/>
              <a:t>Oxidative protection</a:t>
            </a:r>
          </a:p>
          <a:p>
            <a:pPr marL="1314450" lvl="2" indent="-514350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CA" dirty="0" smtClean="0"/>
              <a:t>Aromatic precursor protection</a:t>
            </a:r>
          </a:p>
          <a:p>
            <a:pPr marL="1314450" lvl="2" indent="-514350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CA" dirty="0" smtClean="0"/>
              <a:t>Retention of fresh, fruit characters</a:t>
            </a:r>
          </a:p>
          <a:p>
            <a:pPr marL="1314450" lvl="2" indent="-514350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CA" dirty="0" smtClean="0"/>
              <a:t>Reduction of rot odours</a:t>
            </a:r>
          </a:p>
          <a:p>
            <a:pPr marL="1314450" lvl="2" indent="-514350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CA" dirty="0" smtClean="0"/>
              <a:t>Clarification</a:t>
            </a:r>
          </a:p>
          <a:p>
            <a:pPr marL="914400" lvl="1" indent="-51435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CA" dirty="0" smtClean="0"/>
              <a:t>Risks</a:t>
            </a:r>
          </a:p>
          <a:p>
            <a:pPr marL="1314450" lvl="2" indent="-514350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CA" dirty="0" smtClean="0"/>
              <a:t>Over-fining</a:t>
            </a:r>
          </a:p>
          <a:p>
            <a:pPr marL="1314450" lvl="2" indent="-514350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CA" dirty="0" smtClean="0"/>
              <a:t>Juice that is too clear</a:t>
            </a:r>
          </a:p>
          <a:p>
            <a:pPr marL="914400" lvl="1" indent="-51435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CA" dirty="0" smtClean="0"/>
              <a:t>Juice fining agents</a:t>
            </a:r>
          </a:p>
          <a:p>
            <a:pPr marL="1314450" lvl="2" indent="-514350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CA" dirty="0" err="1" smtClean="0"/>
              <a:t>Bentonites</a:t>
            </a:r>
            <a:r>
              <a:rPr lang="en-CA" dirty="0" smtClean="0"/>
              <a:t>, </a:t>
            </a:r>
            <a:r>
              <a:rPr lang="en-CA" dirty="0" err="1" smtClean="0"/>
              <a:t>Gelatins</a:t>
            </a:r>
            <a:r>
              <a:rPr lang="en-CA" dirty="0" smtClean="0"/>
              <a:t>, Mixed agent blends</a:t>
            </a:r>
          </a:p>
          <a:p>
            <a:pPr marL="914400" lvl="1" indent="-51435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27168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mtClean="0">
                <a:solidFill>
                  <a:schemeClr val="tx2"/>
                </a:solidFill>
              </a:rPr>
              <a:t>Juice Additions and Adjustments</a:t>
            </a:r>
            <a:endParaRPr lang="en-CA">
              <a:solidFill>
                <a:schemeClr val="tx2"/>
              </a:solidFill>
            </a:endParaRPr>
          </a:p>
        </p:txBody>
      </p:sp>
      <p:pic>
        <p:nvPicPr>
          <p:cNvPr id="16388" name="Picture 3" descr="CT-only-logo-2cl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6165850"/>
            <a:ext cx="15128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day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1412776"/>
            <a:ext cx="2228850" cy="1819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day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2708920"/>
            <a:ext cx="2200275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day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3789040"/>
            <a:ext cx="2238375" cy="1819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lege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4248" y="4725144"/>
            <a:ext cx="2076450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060575"/>
            <a:ext cx="8229600" cy="4572000"/>
          </a:xfrm>
        </p:spPr>
        <p:txBody>
          <a:bodyPr/>
          <a:lstStyle/>
          <a:p>
            <a:pPr marL="514350" indent="-514350" eaLnBrk="1" hangingPunct="1">
              <a:buFont typeface="Constantia" pitchFamily="18" charset="0"/>
              <a:buAutoNum type="arabicPeriod"/>
            </a:pPr>
            <a:r>
              <a:rPr lang="en-CA" smtClean="0">
                <a:solidFill>
                  <a:schemeClr val="tx2"/>
                </a:solidFill>
              </a:rPr>
              <a:t>Selection of the Yeast Strain</a:t>
            </a:r>
          </a:p>
          <a:p>
            <a:pPr marL="1314450" lvl="2" indent="-514350" eaLnBrk="1" hangingPunct="1"/>
            <a:r>
              <a:rPr lang="en-CA" smtClean="0"/>
              <a:t>Know your factors:</a:t>
            </a:r>
          </a:p>
          <a:p>
            <a:pPr marL="1771650" lvl="3" indent="-514350" eaLnBrk="1" hangingPunct="1"/>
            <a:r>
              <a:rPr lang="en-CA" smtClean="0"/>
              <a:t>Grape Condition and Analysis</a:t>
            </a:r>
          </a:p>
          <a:p>
            <a:pPr marL="1771650" lvl="3" indent="-514350" eaLnBrk="1" hangingPunct="1"/>
            <a:r>
              <a:rPr lang="en-CA" smtClean="0"/>
              <a:t>Your goal (stylistic objective)</a:t>
            </a:r>
          </a:p>
          <a:p>
            <a:pPr marL="1771650" lvl="3" indent="-514350" eaLnBrk="1" hangingPunct="1"/>
            <a:r>
              <a:rPr lang="en-CA" smtClean="0"/>
              <a:t>Cellar restraints</a:t>
            </a:r>
          </a:p>
          <a:p>
            <a:pPr marL="1314450" lvl="2" indent="-514350" eaLnBrk="1" hangingPunct="1">
              <a:buFont typeface="Wingdings 2" pitchFamily="18" charset="2"/>
              <a:buNone/>
            </a:pPr>
            <a:r>
              <a:rPr lang="en-CA" smtClean="0"/>
              <a:t>(Tasting Of Pinot Gris Yeasts)</a:t>
            </a:r>
          </a:p>
          <a:p>
            <a:pPr marL="1314450" lvl="2" indent="-514350" eaLnBrk="1" hangingPunct="1">
              <a:buFont typeface="Wingdings 2" pitchFamily="18" charset="2"/>
              <a:buNone/>
            </a:pPr>
            <a:endParaRPr lang="en-CA" smtClean="0"/>
          </a:p>
          <a:p>
            <a:pPr marL="514350" indent="-514350" eaLnBrk="1" hangingPunct="1">
              <a:buFont typeface="Constantia" pitchFamily="18" charset="0"/>
              <a:buAutoNum type="arabicPeriod"/>
            </a:pPr>
            <a:r>
              <a:rPr lang="en-CA" smtClean="0">
                <a:solidFill>
                  <a:schemeClr val="tx2"/>
                </a:solidFill>
              </a:rPr>
              <a:t>Timing of Inoculation</a:t>
            </a:r>
          </a:p>
          <a:p>
            <a:pPr marL="1314450" lvl="2" indent="-514350" eaLnBrk="1" hangingPunct="1"/>
            <a:r>
              <a:rPr lang="en-CA" smtClean="0"/>
              <a:t>Inoculate as soon as possible to avoid multiplication of indigenous flora and nutrient reduction.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48680"/>
            <a:ext cx="5004048" cy="1219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smtClean="0">
                <a:solidFill>
                  <a:schemeClr val="tx2"/>
                </a:solidFill>
              </a:rPr>
              <a:t>Steps to Achieving a Successful Fermentation</a:t>
            </a:r>
            <a:endParaRPr lang="en-CA">
              <a:solidFill>
                <a:schemeClr val="tx2"/>
              </a:solidFill>
            </a:endParaRPr>
          </a:p>
        </p:txBody>
      </p:sp>
      <p:pic>
        <p:nvPicPr>
          <p:cNvPr id="17412" name="Picture 3" descr="CT-only-logo-2cl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165850"/>
            <a:ext cx="15128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778" name="Picture 2" descr="http://recipesdaily.info/wp-content/uploads/wine%20making%20yea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132856"/>
            <a:ext cx="280831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3744416"/>
          </a:xfrm>
        </p:spPr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CA" dirty="0" smtClean="0">
                <a:solidFill>
                  <a:schemeClr val="tx2"/>
                </a:solidFill>
              </a:rPr>
              <a:t>Rehydration Method</a:t>
            </a:r>
          </a:p>
          <a:p>
            <a:pPr marL="1371600" lvl="2" indent="-571500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+mj-lt"/>
              <a:buAutoNum type="romanLcPeriod"/>
              <a:defRPr/>
            </a:pPr>
            <a:r>
              <a:rPr lang="en-CA" dirty="0" smtClean="0"/>
              <a:t>Use a Clean Container</a:t>
            </a:r>
          </a:p>
          <a:p>
            <a:pPr marL="1371600" lvl="2" indent="-571500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+mj-lt"/>
              <a:buAutoNum type="romanLcPeriod"/>
              <a:defRPr/>
            </a:pPr>
            <a:r>
              <a:rPr lang="en-CA" dirty="0" smtClean="0"/>
              <a:t>Add Chlorine Free Water at 37°C to the Container (10x the weight of the yeast)</a:t>
            </a:r>
          </a:p>
          <a:p>
            <a:pPr marL="1371600" lvl="2" indent="-571500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+mj-lt"/>
              <a:buAutoNum type="romanLcPeriod"/>
              <a:defRPr/>
            </a:pPr>
            <a:r>
              <a:rPr lang="en-CA" dirty="0" smtClean="0"/>
              <a:t>Add a Yeast Rehydration Nutrient (</a:t>
            </a:r>
            <a:r>
              <a:rPr lang="en-CA" dirty="0" err="1" smtClean="0"/>
              <a:t>Dynastart</a:t>
            </a:r>
            <a:r>
              <a:rPr lang="en-CA" dirty="0" smtClean="0"/>
              <a:t>, </a:t>
            </a:r>
            <a:r>
              <a:rPr lang="en-CA" dirty="0" err="1" smtClean="0"/>
              <a:t>Fermoplus</a:t>
            </a:r>
            <a:r>
              <a:rPr lang="en-CA" dirty="0" smtClean="0"/>
              <a:t> Energy </a:t>
            </a:r>
            <a:r>
              <a:rPr lang="en-CA" dirty="0" err="1" smtClean="0"/>
              <a:t>Glu</a:t>
            </a:r>
            <a:r>
              <a:rPr lang="en-CA" dirty="0" smtClean="0"/>
              <a:t>)      Why?</a:t>
            </a:r>
          </a:p>
          <a:p>
            <a:pPr marL="2743200" lvl="5" indent="-571500">
              <a:defRPr/>
            </a:pPr>
            <a:r>
              <a:rPr lang="en-CA" dirty="0" smtClean="0"/>
              <a:t>Improved Aromatics</a:t>
            </a:r>
          </a:p>
          <a:p>
            <a:pPr marL="2743200" lvl="5" indent="-571500">
              <a:defRPr/>
            </a:pPr>
            <a:r>
              <a:rPr lang="en-CA" dirty="0" smtClean="0"/>
              <a:t>Improved Temperature Tolerance</a:t>
            </a:r>
          </a:p>
          <a:p>
            <a:pPr marL="2743200" lvl="5" indent="-571500">
              <a:defRPr/>
            </a:pPr>
            <a:r>
              <a:rPr lang="en-CA" dirty="0" smtClean="0"/>
              <a:t>Improved Alcohol Tolerance</a:t>
            </a:r>
          </a:p>
          <a:p>
            <a:pPr marL="2743200" lvl="5" indent="-571500">
              <a:defRPr/>
            </a:pPr>
            <a:r>
              <a:rPr lang="en-CA" dirty="0" smtClean="0"/>
              <a:t>Improved Cell Viability at the End of Fermentation</a:t>
            </a:r>
          </a:p>
          <a:p>
            <a:pPr marL="1371600" lvl="2" indent="-571500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+mj-lt"/>
              <a:buAutoNum type="romanLcPeriod"/>
              <a:defRPr/>
            </a:pPr>
            <a:endParaRPr lang="en-CA" dirty="0" smtClean="0"/>
          </a:p>
          <a:p>
            <a:pPr marL="1371600" lvl="2" indent="-571500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+mj-lt"/>
              <a:buAutoNum type="romanLcPeriod"/>
              <a:defRPr/>
            </a:pP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7859216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mtClean="0">
                <a:solidFill>
                  <a:schemeClr val="tx2"/>
                </a:solidFill>
              </a:rPr>
              <a:t>Steps to a Successful Fermentation</a:t>
            </a:r>
            <a:endParaRPr lang="en-CA">
              <a:solidFill>
                <a:schemeClr val="tx2"/>
              </a:solidFill>
            </a:endParaRPr>
          </a:p>
        </p:txBody>
      </p:sp>
      <p:pic>
        <p:nvPicPr>
          <p:cNvPr id="18436" name="Picture 3" descr="CT-only-logo-2cl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165850"/>
            <a:ext cx="15128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54" name="Picture 2" descr="http://www.haselgrovevignerons.com/showimage.php/id/11862b3789ab23b9af11e43a9d8c98bd/name/53610b71d43baec47d189458face3d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49080"/>
            <a:ext cx="2328193" cy="1746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2756" name="Picture 4" descr="http://corkwise.co.uk/oscommerce/images/Laffort%20dynast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941168"/>
            <a:ext cx="956664" cy="1578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2758" name="Picture 6" descr="http://www.cellartek.com/images/products/AEBFermoplusEnergyGL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5013176"/>
            <a:ext cx="1116632" cy="1513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2760" name="Picture 8" descr="http://upload.wikimedia.org/wikipedia/commons/4/49/Red_wine_fermenting_just_after_pigea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090" y="1142856"/>
            <a:ext cx="1611326" cy="1206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412875"/>
            <a:ext cx="8229600" cy="3384550"/>
          </a:xfrm>
        </p:spPr>
        <p:txBody>
          <a:bodyPr>
            <a:normAutofit lnSpcReduction="10000"/>
          </a:bodyPr>
          <a:lstStyle/>
          <a:p>
            <a:pPr marL="1028700" lvl="1" indent="-57150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+mj-lt"/>
              <a:buAutoNum type="romanLcPeriod" startAt="4"/>
              <a:defRPr/>
            </a:pPr>
            <a:r>
              <a:rPr lang="en-CA" dirty="0" smtClean="0">
                <a:solidFill>
                  <a:schemeClr val="tx1"/>
                </a:solidFill>
              </a:rPr>
              <a:t>Add 20-25  g/</a:t>
            </a:r>
            <a:r>
              <a:rPr lang="en-CA" dirty="0" err="1" smtClean="0">
                <a:solidFill>
                  <a:schemeClr val="tx1"/>
                </a:solidFill>
              </a:rPr>
              <a:t>hL</a:t>
            </a:r>
            <a:r>
              <a:rPr lang="en-CA" dirty="0" smtClean="0">
                <a:solidFill>
                  <a:schemeClr val="tx1"/>
                </a:solidFill>
              </a:rPr>
              <a:t> of yeast</a:t>
            </a:r>
          </a:p>
          <a:p>
            <a:pPr marL="1028700" lvl="1" indent="-57150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+mj-lt"/>
              <a:buAutoNum type="romanLcPeriod" startAt="4"/>
              <a:defRPr/>
            </a:pPr>
            <a:r>
              <a:rPr lang="en-CA" dirty="0" smtClean="0">
                <a:solidFill>
                  <a:schemeClr val="tx1"/>
                </a:solidFill>
              </a:rPr>
              <a:t>Let sit for 20 minutes</a:t>
            </a:r>
          </a:p>
          <a:p>
            <a:pPr marL="1028700" lvl="1" indent="-57150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+mj-lt"/>
              <a:buAutoNum type="romanLcPeriod" startAt="4"/>
              <a:defRPr/>
            </a:pPr>
            <a:r>
              <a:rPr lang="en-CA" b="1" dirty="0" smtClean="0">
                <a:solidFill>
                  <a:schemeClr val="bg2">
                    <a:lumMod val="50000"/>
                  </a:schemeClr>
                </a:solidFill>
              </a:rPr>
              <a:t>CHECK THE TEMPERATURE DIFFERENCE BEFORE ADDITION – MUST NOT BE GREATER THAN 10 C</a:t>
            </a:r>
          </a:p>
          <a:p>
            <a:pPr marL="1028700" lvl="1" indent="-57150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None/>
              <a:defRPr/>
            </a:pPr>
            <a:endParaRPr lang="en-CA" dirty="0" smtClean="0">
              <a:solidFill>
                <a:schemeClr val="tx1"/>
              </a:solidFill>
            </a:endParaRPr>
          </a:p>
          <a:p>
            <a:pPr marL="1028700" lvl="1" indent="-57150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None/>
              <a:defRPr/>
            </a:pPr>
            <a:r>
              <a:rPr lang="en-CA" dirty="0" smtClean="0"/>
              <a:t>Other Keys:</a:t>
            </a:r>
          </a:p>
          <a:p>
            <a:pPr marL="1028700" lvl="1" indent="-57150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CA" dirty="0" smtClean="0">
                <a:solidFill>
                  <a:schemeClr val="tx1"/>
                </a:solidFill>
              </a:rPr>
              <a:t>Temperature at beginning and end of AF</a:t>
            </a:r>
          </a:p>
          <a:p>
            <a:pPr marL="1028700" lvl="1" indent="-57150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CA" dirty="0" smtClean="0">
                <a:solidFill>
                  <a:schemeClr val="tx1"/>
                </a:solidFill>
              </a:rPr>
              <a:t>Aeration and turbidity</a:t>
            </a:r>
          </a:p>
          <a:p>
            <a:pPr marL="1028700" lvl="1" indent="-57150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None/>
              <a:defRPr/>
            </a:pP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7787208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Steps to A Successful Fermentation</a:t>
            </a:r>
            <a:endParaRPr lang="en-CA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9460" name="Picture 3" descr="CT-only-logo-2cl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165850"/>
            <a:ext cx="15128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30" name="Picture 2" descr="http://www.wildairecellars.com/images/punchingdownthefermentinggrap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365104"/>
            <a:ext cx="3024336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38893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CA" dirty="0" smtClean="0">
                <a:solidFill>
                  <a:schemeClr val="tx2"/>
                </a:solidFill>
              </a:rPr>
              <a:t>Considerations when Treating Unripe Grapes</a:t>
            </a:r>
          </a:p>
          <a:p>
            <a:pPr marL="1005840" lvl="2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" pitchFamily="2" charset="2"/>
              <a:buChar char="Ø"/>
              <a:defRPr/>
            </a:pPr>
            <a:r>
              <a:rPr lang="en-CA" dirty="0" smtClean="0"/>
              <a:t>Limited Extractability</a:t>
            </a:r>
          </a:p>
          <a:p>
            <a:pPr marL="1005840" lvl="2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" pitchFamily="2" charset="2"/>
              <a:buChar char="Ø"/>
              <a:defRPr/>
            </a:pPr>
            <a:r>
              <a:rPr lang="en-CA" dirty="0" smtClean="0"/>
              <a:t>Unripe Grape and Seed Tannins</a:t>
            </a:r>
          </a:p>
          <a:p>
            <a:pPr marL="1005840" lvl="2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" pitchFamily="2" charset="2"/>
              <a:buChar char="Ø"/>
              <a:defRPr/>
            </a:pPr>
            <a:r>
              <a:rPr lang="en-CA" dirty="0" smtClean="0"/>
              <a:t>Green Characters</a:t>
            </a:r>
          </a:p>
          <a:p>
            <a:pPr marL="1005840" lvl="2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" pitchFamily="2" charset="2"/>
              <a:buChar char="Ø"/>
              <a:defRPr/>
            </a:pPr>
            <a:endParaRPr lang="en-CA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CA" dirty="0" smtClean="0">
                <a:solidFill>
                  <a:schemeClr val="tx2"/>
                </a:solidFill>
              </a:rPr>
              <a:t>Limited Extractability</a:t>
            </a:r>
          </a:p>
          <a:p>
            <a:pPr marL="1314450" lvl="2" indent="-514350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CA" dirty="0" smtClean="0"/>
              <a:t>Due to thicker skins</a:t>
            </a:r>
          </a:p>
          <a:p>
            <a:pPr marL="1314450" lvl="2" indent="-514350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CA" dirty="0" smtClean="0"/>
              <a:t>Enzyme Use: </a:t>
            </a:r>
            <a:r>
              <a:rPr lang="en-CA" dirty="0" err="1" smtClean="0"/>
              <a:t>Lafase</a:t>
            </a:r>
            <a:r>
              <a:rPr lang="en-CA" dirty="0" smtClean="0"/>
              <a:t> Fruit, Contact </a:t>
            </a:r>
            <a:r>
              <a:rPr lang="en-CA" dirty="0" err="1" smtClean="0"/>
              <a:t>Pelliculaire</a:t>
            </a:r>
            <a:r>
              <a:rPr lang="en-CA" dirty="0" smtClean="0"/>
              <a:t>, </a:t>
            </a:r>
            <a:r>
              <a:rPr lang="en-CA" dirty="0" err="1" smtClean="0"/>
              <a:t>Endozym</a:t>
            </a:r>
            <a:r>
              <a:rPr lang="en-CA" dirty="0" smtClean="0"/>
              <a:t> Cultivar</a:t>
            </a:r>
          </a:p>
          <a:p>
            <a:pPr marL="1314450" lvl="2" indent="-514350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CA" dirty="0" smtClean="0"/>
              <a:t>Protect your skin tannins!!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347048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Treating </a:t>
            </a:r>
            <a:r>
              <a:rPr lang="en-CA" smtClean="0">
                <a:solidFill>
                  <a:schemeClr val="tx2"/>
                </a:solidFill>
              </a:rPr>
              <a:t>Under</a:t>
            </a:r>
            <a:r>
              <a:rPr lang="en-CA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Ripe Grapes</a:t>
            </a:r>
            <a:endParaRPr lang="en-CA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484" name="Picture 3" descr="CT-only-logo-2cl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165850"/>
            <a:ext cx="15128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06" name="Picture 2" descr="http://www.extension.iastate.edu/NR/rdonlyres/81BEA4AD-EDFC-48E5-A444-6A9EB6F51406/85257/greenharvesttw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204864"/>
            <a:ext cx="2790825" cy="220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0708" name="Picture 4" descr="http://nvthinktank.com/store/media/catalog/product/cache/1/image/9df78eab33525d08d6e5fb8d27136e95/e/n/enzymes_lafase_fruit_lrg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013176"/>
            <a:ext cx="936104" cy="10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0710" name="Picture 6" descr="http://www.aeb-group.com/esy/objects/images/b_394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5301208"/>
            <a:ext cx="891554" cy="1203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0712" name="Picture 8" descr="http://www.aeb-group.com/esy/objects/images/b_395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5301208"/>
            <a:ext cx="838215" cy="1131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700213"/>
            <a:ext cx="8229600" cy="4572000"/>
          </a:xfrm>
        </p:spPr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CA" dirty="0" smtClean="0">
                <a:solidFill>
                  <a:schemeClr val="tx2"/>
                </a:solidFill>
              </a:rPr>
              <a:t>Addressing Unripe Seed Tannins</a:t>
            </a:r>
          </a:p>
          <a:p>
            <a:pPr marL="914400" lvl="1" indent="-51435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CA" dirty="0" smtClean="0">
                <a:solidFill>
                  <a:schemeClr val="tx1">
                    <a:lumMod val="95000"/>
                  </a:schemeClr>
                </a:solidFill>
              </a:rPr>
              <a:t>De-seed</a:t>
            </a:r>
          </a:p>
          <a:p>
            <a:pPr marL="914400" lvl="1" indent="-51435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CA" dirty="0" smtClean="0">
                <a:solidFill>
                  <a:schemeClr val="tx1">
                    <a:lumMod val="95000"/>
                  </a:schemeClr>
                </a:solidFill>
              </a:rPr>
              <a:t>Limit Maceration time (especially extended)</a:t>
            </a:r>
          </a:p>
          <a:p>
            <a:pPr marL="914400" lvl="1" indent="-51435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CA" dirty="0" smtClean="0">
                <a:solidFill>
                  <a:schemeClr val="tx1">
                    <a:lumMod val="95000"/>
                  </a:schemeClr>
                </a:solidFill>
              </a:rPr>
              <a:t>Ensure colour stabilization</a:t>
            </a:r>
          </a:p>
          <a:p>
            <a:pPr marL="914400" lvl="1" indent="-51435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endParaRPr lang="en-CA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CA" dirty="0" smtClean="0">
                <a:solidFill>
                  <a:schemeClr val="tx2"/>
                </a:solidFill>
              </a:rPr>
              <a:t>Dealing with Green Character</a:t>
            </a:r>
          </a:p>
          <a:p>
            <a:pPr marL="914400" lvl="1" indent="-51435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CA" dirty="0" smtClean="0">
                <a:solidFill>
                  <a:schemeClr val="tx1">
                    <a:lumMod val="95000"/>
                  </a:schemeClr>
                </a:solidFill>
              </a:rPr>
              <a:t>Yeast Choice (Pinot Noir Tasting)</a:t>
            </a:r>
          </a:p>
          <a:p>
            <a:pPr marL="914400" lvl="1" indent="-51435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CA" dirty="0" smtClean="0">
                <a:solidFill>
                  <a:schemeClr val="tx1">
                    <a:lumMod val="95000"/>
                  </a:schemeClr>
                </a:solidFill>
              </a:rPr>
              <a:t>Untoasted Oak in Fermentation</a:t>
            </a:r>
          </a:p>
          <a:p>
            <a:pPr marL="914400" lvl="1" indent="-51435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CA" dirty="0" smtClean="0">
                <a:solidFill>
                  <a:schemeClr val="tx1">
                    <a:lumMod val="95000"/>
                  </a:schemeClr>
                </a:solidFill>
              </a:rPr>
              <a:t>Aging Tannins and </a:t>
            </a:r>
            <a:r>
              <a:rPr lang="en-CA" dirty="0" err="1" smtClean="0">
                <a:solidFill>
                  <a:schemeClr val="tx1">
                    <a:lumMod val="95000"/>
                  </a:schemeClr>
                </a:solidFill>
              </a:rPr>
              <a:t>Mannoproteins</a:t>
            </a:r>
            <a:endParaRPr lang="en-CA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5338936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mtClean="0">
                <a:solidFill>
                  <a:schemeClr val="tx2"/>
                </a:solidFill>
              </a:rPr>
              <a:t>Treating Unripe Grapes</a:t>
            </a:r>
            <a:endParaRPr lang="en-CA">
              <a:solidFill>
                <a:schemeClr val="tx2"/>
              </a:solidFill>
            </a:endParaRPr>
          </a:p>
        </p:txBody>
      </p:sp>
      <p:pic>
        <p:nvPicPr>
          <p:cNvPr id="21508" name="Picture 3" descr="CT-only-logo-2cl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165850"/>
            <a:ext cx="15128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2" name="Picture 2" descr="http://grapeseedbenefits.com/wp-content/uploads/2010/09/grapeseed-Benefi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212976"/>
            <a:ext cx="2865235" cy="161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>
                <a:solidFill>
                  <a:schemeClr val="tx2"/>
                </a:solidFill>
              </a:rPr>
              <a:t>Botrytis </a:t>
            </a:r>
            <a:r>
              <a:rPr lang="en-CA" dirty="0" err="1" smtClean="0">
                <a:solidFill>
                  <a:schemeClr val="tx2"/>
                </a:solidFill>
              </a:rPr>
              <a:t>Cinerea</a:t>
            </a:r>
            <a:endParaRPr lang="en-CA" dirty="0" smtClean="0">
              <a:solidFill>
                <a:schemeClr val="tx2"/>
              </a:solidFill>
            </a:endParaRP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CA" dirty="0" smtClean="0">
                <a:solidFill>
                  <a:schemeClr val="tx1">
                    <a:lumMod val="95000"/>
                  </a:schemeClr>
                </a:solidFill>
              </a:rPr>
              <a:t>Mycelium fungus – aka grey mould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CA" dirty="0" smtClean="0">
                <a:solidFill>
                  <a:schemeClr val="tx1">
                    <a:lumMod val="95000"/>
                  </a:schemeClr>
                </a:solidFill>
              </a:rPr>
              <a:t>Develops on the grapes and forms small grey-white filaments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>
                <a:solidFill>
                  <a:schemeClr val="tx2"/>
                </a:solidFill>
              </a:rPr>
              <a:t>Why is Botrytis a problem?</a:t>
            </a:r>
          </a:p>
          <a:p>
            <a:pPr marL="971550" lvl="1" indent="-51435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+mj-lt"/>
              <a:buAutoNum type="arabicPeriod"/>
              <a:defRPr/>
            </a:pPr>
            <a:r>
              <a:rPr lang="en-CA" dirty="0" err="1" smtClean="0">
                <a:solidFill>
                  <a:schemeClr val="tx1">
                    <a:lumMod val="95000"/>
                  </a:schemeClr>
                </a:solidFill>
              </a:rPr>
              <a:t>Laccase</a:t>
            </a:r>
            <a:r>
              <a:rPr lang="en-CA" dirty="0" smtClean="0">
                <a:solidFill>
                  <a:schemeClr val="tx1">
                    <a:lumMod val="95000"/>
                  </a:schemeClr>
                </a:solidFill>
              </a:rPr>
              <a:t> production</a:t>
            </a:r>
          </a:p>
          <a:p>
            <a:pPr marL="971550" lvl="1" indent="-51435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None/>
              <a:defRPr/>
            </a:pPr>
            <a:r>
              <a:rPr lang="en-CA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marL="2743200" lvl="5" indent="-514350">
              <a:buFont typeface="Wingdings 2" pitchFamily="18" charset="2"/>
              <a:buNone/>
              <a:defRPr/>
            </a:pPr>
            <a:r>
              <a:rPr lang="en-CA" dirty="0" smtClean="0">
                <a:solidFill>
                  <a:schemeClr val="tx2"/>
                </a:solidFill>
              </a:rPr>
              <a:t>LACCASES = OXIDATION + BROWNING</a:t>
            </a:r>
          </a:p>
          <a:p>
            <a:pPr marL="2743200" lvl="5" indent="-514350">
              <a:buFont typeface="Wingdings 2" pitchFamily="18" charset="2"/>
              <a:buNone/>
              <a:defRPr/>
            </a:pPr>
            <a:endParaRPr lang="en-CA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971550" lvl="1" indent="-51435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+mj-lt"/>
              <a:buAutoNum type="arabicPeriod" startAt="2"/>
              <a:defRPr/>
            </a:pPr>
            <a:r>
              <a:rPr lang="en-CA" dirty="0" err="1" smtClean="0">
                <a:solidFill>
                  <a:schemeClr val="tx1">
                    <a:lumMod val="95000"/>
                  </a:schemeClr>
                </a:solidFill>
              </a:rPr>
              <a:t>Glucanases</a:t>
            </a:r>
            <a:r>
              <a:rPr lang="en-CA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marL="2743200" lvl="5" indent="-514350">
              <a:buFont typeface="Wingdings 2" pitchFamily="18" charset="2"/>
              <a:buNone/>
              <a:defRPr/>
            </a:pPr>
            <a:endParaRPr lang="en-CA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2743200" lvl="5" indent="-514350">
              <a:buFont typeface="Wingdings 2" pitchFamily="18" charset="2"/>
              <a:buNone/>
              <a:defRPr/>
            </a:pPr>
            <a:r>
              <a:rPr lang="en-CA" dirty="0" smtClean="0">
                <a:solidFill>
                  <a:schemeClr val="tx2"/>
                </a:solidFill>
              </a:rPr>
              <a:t>GLUCANASES = PLUGGED FILTERS</a:t>
            </a:r>
          </a:p>
          <a:p>
            <a:pPr marL="2743200" lvl="5" indent="-514350">
              <a:buFont typeface="Wingdings 2" pitchFamily="18" charset="2"/>
              <a:buNone/>
              <a:defRPr/>
            </a:pPr>
            <a:endParaRPr lang="en-CA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971550" lvl="1" indent="-51435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+mj-lt"/>
              <a:buAutoNum type="arabicPeriod" startAt="2"/>
              <a:defRPr/>
            </a:pPr>
            <a:r>
              <a:rPr lang="en-CA" dirty="0" smtClean="0">
                <a:solidFill>
                  <a:schemeClr val="tx1">
                    <a:lumMod val="95000"/>
                  </a:schemeClr>
                </a:solidFill>
              </a:rPr>
              <a:t>Mouldy/Compost aromas</a:t>
            </a:r>
          </a:p>
          <a:p>
            <a:pPr marL="971550" lvl="1" indent="-51435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+mj-lt"/>
              <a:buAutoNum type="arabicPeriod" startAt="2"/>
              <a:defRPr/>
            </a:pPr>
            <a:r>
              <a:rPr lang="en-CA" dirty="0" smtClean="0">
                <a:solidFill>
                  <a:schemeClr val="tx1">
                    <a:lumMod val="95000"/>
                  </a:schemeClr>
                </a:solidFill>
              </a:rPr>
              <a:t>Fermentation issues due to toxins produced by botrytis</a:t>
            </a:r>
            <a:endParaRPr lang="en-CA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-171400"/>
            <a:ext cx="7643192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mtClean="0">
                <a:solidFill>
                  <a:schemeClr val="tx2"/>
                </a:solidFill>
              </a:rPr>
              <a:t>Treating Grapes with Rot and Botrytis</a:t>
            </a:r>
            <a:endParaRPr lang="en-CA">
              <a:solidFill>
                <a:schemeClr val="tx2"/>
              </a:solidFill>
            </a:endParaRPr>
          </a:p>
        </p:txBody>
      </p:sp>
      <p:pic>
        <p:nvPicPr>
          <p:cNvPr id="22532" name="Picture 3" descr="CT-only-logo-2cl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165850"/>
            <a:ext cx="15128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58" name="Picture 2" descr="http://www.wine-pages.com/resources/botryt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996952"/>
            <a:ext cx="1905000" cy="2181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mtClean="0">
                <a:solidFill>
                  <a:schemeClr val="tx2"/>
                </a:solidFill>
              </a:rPr>
              <a:t>How to combat rot and botrytis</a:t>
            </a:r>
          </a:p>
          <a:p>
            <a:pPr marL="914400" lvl="1" indent="-514350" eaLnBrk="1" hangingPunct="1">
              <a:buFont typeface="Constantia" pitchFamily="18" charset="0"/>
              <a:buAutoNum type="arabicPeriod"/>
            </a:pPr>
            <a:r>
              <a:rPr lang="en-CA" smtClean="0"/>
              <a:t>Add Tannins Early</a:t>
            </a:r>
          </a:p>
          <a:p>
            <a:pPr marL="1314450" lvl="2" indent="-514350" eaLnBrk="1" hangingPunct="1"/>
            <a:r>
              <a:rPr lang="en-CA" smtClean="0"/>
              <a:t>Protects colour</a:t>
            </a:r>
          </a:p>
          <a:p>
            <a:pPr marL="1314450" lvl="2" indent="-514350" eaLnBrk="1" hangingPunct="1"/>
            <a:r>
              <a:rPr lang="en-CA" smtClean="0"/>
              <a:t>Inhibits laccases</a:t>
            </a:r>
          </a:p>
          <a:p>
            <a:pPr marL="1314450" lvl="2" indent="-514350" eaLnBrk="1" hangingPunct="1"/>
            <a:r>
              <a:rPr lang="en-CA" smtClean="0"/>
              <a:t>Provides oxidative protection</a:t>
            </a:r>
          </a:p>
          <a:p>
            <a:pPr marL="1314450" lvl="2" indent="-514350" eaLnBrk="1" hangingPunct="1"/>
            <a:r>
              <a:rPr lang="en-CA" smtClean="0"/>
              <a:t>Improves structure of the finished wine</a:t>
            </a:r>
          </a:p>
          <a:p>
            <a:pPr marL="914400" lvl="1" indent="-514350" eaLnBrk="1" hangingPunct="1">
              <a:buFont typeface="Constantia" pitchFamily="18" charset="0"/>
              <a:buAutoNum type="arabicPeriod"/>
            </a:pPr>
            <a:r>
              <a:rPr lang="en-CA" smtClean="0"/>
              <a:t>Use Enzymes</a:t>
            </a:r>
          </a:p>
          <a:p>
            <a:pPr marL="1314450" lvl="2" indent="-514350" eaLnBrk="1" hangingPunct="1"/>
            <a:r>
              <a:rPr lang="en-CA" smtClean="0"/>
              <a:t>β- 1,3 and 1,6 glucanases degrade the glucans (and improve filterability)</a:t>
            </a:r>
          </a:p>
          <a:p>
            <a:pPr marL="1314450" lvl="2" indent="-514350" eaLnBrk="1" hangingPunct="1"/>
            <a:r>
              <a:rPr lang="en-CA" smtClean="0"/>
              <a:t>Add Mid-way through fermentation</a:t>
            </a:r>
          </a:p>
          <a:p>
            <a:pPr marL="1314450" lvl="2" indent="-514350" eaLnBrk="1" hangingPunct="1"/>
            <a:r>
              <a:rPr lang="en-CA" smtClean="0"/>
              <a:t>Examples: Extralyse, Endozym Antibotrytis</a:t>
            </a:r>
          </a:p>
          <a:p>
            <a:pPr marL="1314450" lvl="2" indent="-514350" eaLnBrk="1" hangingPunct="1"/>
            <a:endParaRPr lang="en-CA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7643192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mtClean="0">
                <a:solidFill>
                  <a:schemeClr val="tx2"/>
                </a:solidFill>
              </a:rPr>
              <a:t>Treating Grapes with Rot and Botrytis</a:t>
            </a:r>
            <a:endParaRPr lang="en-CA">
              <a:solidFill>
                <a:schemeClr val="tx2"/>
              </a:solidFill>
            </a:endParaRPr>
          </a:p>
        </p:txBody>
      </p:sp>
      <p:pic>
        <p:nvPicPr>
          <p:cNvPr id="23556" name="Picture 3" descr="CT-only-logo-2cl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165850"/>
            <a:ext cx="15128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laccase char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341438"/>
            <a:ext cx="323373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349500"/>
            <a:ext cx="6480175" cy="3024188"/>
          </a:xfrm>
        </p:spPr>
        <p:txBody>
          <a:bodyPr/>
          <a:lstStyle/>
          <a:p>
            <a:pPr marL="514350" indent="-514350" eaLnBrk="1" hangingPunct="1">
              <a:buFont typeface="Constantia" pitchFamily="18" charset="0"/>
              <a:buAutoNum type="arabicPeriod"/>
            </a:pPr>
            <a:r>
              <a:rPr lang="en-CA" smtClean="0">
                <a:solidFill>
                  <a:schemeClr val="tx2"/>
                </a:solidFill>
              </a:rPr>
              <a:t>Strategies to Ensure a Successful Fermentation in Difficult Environments</a:t>
            </a:r>
          </a:p>
          <a:p>
            <a:pPr marL="514350" indent="-514350" eaLnBrk="1" hangingPunct="1">
              <a:buFont typeface="Constantia" pitchFamily="18" charset="0"/>
              <a:buAutoNum type="arabicPeriod"/>
            </a:pPr>
            <a:r>
              <a:rPr lang="en-CA" smtClean="0">
                <a:solidFill>
                  <a:schemeClr val="tx2"/>
                </a:solidFill>
              </a:rPr>
              <a:t>Techniques to Reduce Green Characters</a:t>
            </a:r>
          </a:p>
          <a:p>
            <a:pPr marL="514350" indent="-514350" eaLnBrk="1" hangingPunct="1">
              <a:buFont typeface="Constantia" pitchFamily="18" charset="0"/>
              <a:buAutoNum type="arabicPeriod"/>
            </a:pPr>
            <a:r>
              <a:rPr lang="en-CA" smtClean="0">
                <a:solidFill>
                  <a:schemeClr val="tx2"/>
                </a:solidFill>
              </a:rPr>
              <a:t>Processing Grapes with Botrytis and Rot</a:t>
            </a:r>
          </a:p>
          <a:p>
            <a:pPr marL="514350" indent="-514350" eaLnBrk="1" hangingPunct="1">
              <a:buFont typeface="Constantia" pitchFamily="18" charset="0"/>
              <a:buAutoNum type="arabicPeriod"/>
            </a:pPr>
            <a:r>
              <a:rPr lang="en-CA" smtClean="0">
                <a:solidFill>
                  <a:schemeClr val="tx2"/>
                </a:solidFill>
              </a:rPr>
              <a:t>Methods for Enhancing Mouthfeel and Achieving Wine Balance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219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smtClean="0">
                <a:solidFill>
                  <a:schemeClr val="tx2"/>
                </a:solidFill>
              </a:rPr>
              <a:t>Seminar</a:t>
            </a:r>
            <a:r>
              <a:rPr lang="en-CA" smtClean="0"/>
              <a:t> </a:t>
            </a:r>
            <a:r>
              <a:rPr lang="en-CA" smtClean="0">
                <a:solidFill>
                  <a:schemeClr val="tx2"/>
                </a:solidFill>
              </a:rPr>
              <a:t>Outline</a:t>
            </a:r>
            <a:endParaRPr lang="en-CA">
              <a:solidFill>
                <a:schemeClr val="tx2"/>
              </a:solidFill>
            </a:endParaRPr>
          </a:p>
        </p:txBody>
      </p:sp>
      <p:pic>
        <p:nvPicPr>
          <p:cNvPr id="216066" name="Picture 2" descr="http://2.bp.blogspot.com/_CcGfPP3f9xQ/S80vmBI-gYI/AAAAAAAAAM4/gIbrHh970ps/s320/Carol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124744"/>
            <a:ext cx="1914525" cy="304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4" descr="CT-only-logo-2cl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6165850"/>
            <a:ext cx="15128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68" name="Picture 4" descr="http://www.wine-treasures.com/blog/uploaded_images/Noble-Rot---c-702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99389"/>
            <a:ext cx="151216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6070" name="Picture 6" descr="http://resources2.news.com.au/images/2011/02/19/1226008/667710-peter-dugg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5488" y="4797152"/>
            <a:ext cx="306919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onstantia" pitchFamily="18" charset="0"/>
              <a:buAutoNum type="arabicPeriod" startAt="3"/>
            </a:pPr>
            <a:r>
              <a:rPr lang="en-CA" smtClean="0">
                <a:solidFill>
                  <a:schemeClr val="tx2"/>
                </a:solidFill>
              </a:rPr>
              <a:t>Reduce  or  Eliminate Maceration Time!</a:t>
            </a:r>
          </a:p>
          <a:p>
            <a:pPr marL="514350" indent="-514350" algn="ctr" eaLnBrk="1" hangingPunct="1">
              <a:buFont typeface="Wingdings 2" pitchFamily="18" charset="2"/>
              <a:buNone/>
            </a:pPr>
            <a:endParaRPr lang="en-CA" smtClean="0"/>
          </a:p>
          <a:p>
            <a:pPr marL="514350" indent="-514350" algn="ctr" eaLnBrk="1" hangingPunct="1">
              <a:buFont typeface="Wingdings 2" pitchFamily="18" charset="2"/>
              <a:buNone/>
            </a:pPr>
            <a:endParaRPr lang="en-CA" sz="4000" b="1" smtClean="0"/>
          </a:p>
          <a:p>
            <a:pPr marL="514350" indent="-514350" algn="ctr" eaLnBrk="1" hangingPunct="1">
              <a:buFont typeface="Wingdings 2" pitchFamily="18" charset="2"/>
              <a:buNone/>
            </a:pPr>
            <a:endParaRPr lang="en-CA" sz="4000" b="1" smtClean="0"/>
          </a:p>
          <a:p>
            <a:pPr marL="514350" indent="-514350" eaLnBrk="1" hangingPunct="1">
              <a:buFont typeface="Constantia" pitchFamily="18" charset="0"/>
              <a:buAutoNum type="arabicPeriod" startAt="4"/>
            </a:pPr>
            <a:endParaRPr lang="en-CA" smtClean="0"/>
          </a:p>
          <a:p>
            <a:pPr marL="514350" indent="-514350" eaLnBrk="1" hangingPunct="1">
              <a:buFont typeface="Constantia" pitchFamily="18" charset="0"/>
              <a:buAutoNum type="arabicPeriod" startAt="4"/>
            </a:pPr>
            <a:endParaRPr lang="en-CA" smtClean="0"/>
          </a:p>
          <a:p>
            <a:pPr marL="514350" indent="-514350" eaLnBrk="1" hangingPunct="1">
              <a:buFont typeface="Constantia" pitchFamily="18" charset="0"/>
              <a:buAutoNum type="arabicPeriod" startAt="4"/>
            </a:pPr>
            <a:r>
              <a:rPr lang="en-CA" smtClean="0">
                <a:solidFill>
                  <a:schemeClr val="tx2"/>
                </a:solidFill>
              </a:rPr>
              <a:t>Choose Yeast Wisely!</a:t>
            </a:r>
          </a:p>
          <a:p>
            <a:pPr marL="1771650" lvl="3" indent="-514350" eaLnBrk="1" hangingPunct="1"/>
            <a:r>
              <a:rPr lang="en-CA" smtClean="0"/>
              <a:t>Short Lag Phase</a:t>
            </a:r>
          </a:p>
          <a:p>
            <a:pPr marL="1771650" lvl="3" indent="-514350" eaLnBrk="1" hangingPunct="1"/>
            <a:r>
              <a:rPr lang="en-CA" smtClean="0"/>
              <a:t>Strong Fermentation Kinetics</a:t>
            </a:r>
          </a:p>
          <a:p>
            <a:pPr marL="1771650" lvl="3" indent="-514350" eaLnBrk="1" hangingPunct="1">
              <a:buFont typeface="Wingdings 2" pitchFamily="18" charset="2"/>
              <a:buNone/>
            </a:pPr>
            <a:endParaRPr lang="en-CA" smtClean="0"/>
          </a:p>
          <a:p>
            <a:pPr marL="514350" indent="-514350" algn="ctr" eaLnBrk="1" hangingPunct="1">
              <a:buFont typeface="Wingdings 2" pitchFamily="18" charset="2"/>
              <a:buNone/>
            </a:pPr>
            <a:endParaRPr lang="en-CA" sz="4000" b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7643192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mtClean="0">
                <a:solidFill>
                  <a:schemeClr val="tx2"/>
                </a:solidFill>
              </a:rPr>
              <a:t>Treating Grapes with Rot and Botrytis</a:t>
            </a:r>
            <a:endParaRPr lang="en-CA">
              <a:solidFill>
                <a:schemeClr val="tx2"/>
              </a:solidFill>
            </a:endParaRPr>
          </a:p>
        </p:txBody>
      </p:sp>
      <p:sp>
        <p:nvSpPr>
          <p:cNvPr id="4" name="&quot;No&quot; Symbol 3"/>
          <p:cNvSpPr/>
          <p:nvPr/>
        </p:nvSpPr>
        <p:spPr>
          <a:xfrm>
            <a:off x="3276600" y="2349500"/>
            <a:ext cx="2374900" cy="2303463"/>
          </a:xfrm>
          <a:prstGeom prst="noSmoking">
            <a:avLst/>
          </a:prstGeom>
          <a:solidFill>
            <a:srgbClr val="FF0000">
              <a:alpha val="58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chemeClr val="tx1"/>
              </a:solidFill>
            </a:endParaRPr>
          </a:p>
        </p:txBody>
      </p:sp>
      <p:pic>
        <p:nvPicPr>
          <p:cNvPr id="24581" name="Picture 4" descr="CT-only-logo-2cl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165850"/>
            <a:ext cx="15128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2268538" y="2997200"/>
            <a:ext cx="431958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latin typeface="AdLib BT" pitchFamily="82" charset="0"/>
              </a:rPr>
              <a:t>OXIDATION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onstantia" pitchFamily="18" charset="0"/>
              <a:buAutoNum type="arabicPeriod" startAt="5"/>
            </a:pPr>
            <a:r>
              <a:rPr lang="en-CA" smtClean="0">
                <a:solidFill>
                  <a:schemeClr val="tx2"/>
                </a:solidFill>
              </a:rPr>
              <a:t>Handle Gently</a:t>
            </a:r>
          </a:p>
          <a:p>
            <a:pPr marL="1314450" lvl="2" indent="-514350" eaLnBrk="1" hangingPunct="1"/>
            <a:r>
              <a:rPr lang="en-CA" smtClean="0"/>
              <a:t>Pre-fermentation</a:t>
            </a:r>
          </a:p>
          <a:p>
            <a:pPr marL="1314450" lvl="2" indent="-514350" eaLnBrk="1" hangingPunct="1"/>
            <a:r>
              <a:rPr lang="en-CA" smtClean="0"/>
              <a:t>During Fermentation</a:t>
            </a:r>
          </a:p>
          <a:p>
            <a:pPr marL="1314450" lvl="2" indent="-514350" eaLnBrk="1" hangingPunct="1"/>
            <a:endParaRPr lang="en-CA" sz="2800" smtClean="0"/>
          </a:p>
          <a:p>
            <a:pPr marL="1314450" lvl="2" indent="-514350" eaLnBrk="1" hangingPunct="1"/>
            <a:endParaRPr lang="en-CA" sz="2800" smtClean="0"/>
          </a:p>
          <a:p>
            <a:pPr marL="1314450" lvl="2" indent="-514350" eaLnBrk="1" hangingPunct="1"/>
            <a:endParaRPr lang="en-CA" sz="2800" smtClean="0"/>
          </a:p>
          <a:p>
            <a:pPr marL="1314450" lvl="2" indent="-514350" eaLnBrk="1" hangingPunct="1"/>
            <a:endParaRPr lang="en-CA" sz="2800" smtClean="0"/>
          </a:p>
          <a:p>
            <a:pPr marL="1314450" lvl="2" indent="-514350" eaLnBrk="1" hangingPunct="1">
              <a:buFont typeface="Wingdings 2" pitchFamily="18" charset="2"/>
              <a:buNone/>
            </a:pPr>
            <a:r>
              <a:rPr lang="en-CA" sz="2800" smtClean="0">
                <a:solidFill>
                  <a:schemeClr val="tx2"/>
                </a:solidFill>
              </a:rPr>
              <a:t>Examples.......</a:t>
            </a:r>
          </a:p>
          <a:p>
            <a:pPr marL="1314450" lvl="2" indent="-514350" eaLnBrk="1" hangingPunct="1"/>
            <a:endParaRPr lang="en-CA" smtClean="0"/>
          </a:p>
          <a:p>
            <a:pPr marL="514350" indent="-514350" eaLnBrk="1" hangingPunct="1">
              <a:buFont typeface="Wingdings 2" pitchFamily="18" charset="2"/>
              <a:buNone/>
            </a:pPr>
            <a:endParaRPr lang="en-CA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571184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mtClean="0">
                <a:solidFill>
                  <a:schemeClr val="tx2"/>
                </a:solidFill>
              </a:rPr>
              <a:t>Treating Grapes with Rot and Botrytis</a:t>
            </a:r>
            <a:endParaRPr lang="en-CA">
              <a:solidFill>
                <a:schemeClr val="tx2"/>
              </a:solidFill>
            </a:endParaRPr>
          </a:p>
        </p:txBody>
      </p:sp>
      <p:pic>
        <p:nvPicPr>
          <p:cNvPr id="25604" name="Picture 3" descr="CT-only-logo-2cl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165850"/>
            <a:ext cx="15128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88" name="Picture 4" descr="http://www.visualphotos.com/photo/2x4653995/close-up_of_man_holding_grapes_600-03152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852936"/>
            <a:ext cx="4250206" cy="2968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2420938"/>
            <a:ext cx="8229600" cy="3633787"/>
          </a:xfrm>
        </p:spPr>
        <p:txBody>
          <a:bodyPr/>
          <a:lstStyle/>
          <a:p>
            <a:pPr marL="514350" indent="-514350" eaLnBrk="1" hangingPunct="1">
              <a:buFont typeface="Constantia" pitchFamily="18" charset="0"/>
              <a:buAutoNum type="arabicPeriod"/>
            </a:pPr>
            <a:r>
              <a:rPr lang="en-CA" smtClean="0">
                <a:solidFill>
                  <a:schemeClr val="tx2"/>
                </a:solidFill>
              </a:rPr>
              <a:t>Sort Grapes </a:t>
            </a:r>
          </a:p>
          <a:p>
            <a:pPr marL="1314450" lvl="2" indent="-514350" eaLnBrk="1" hangingPunct="1"/>
            <a:r>
              <a:rPr lang="en-CA" smtClean="0"/>
              <a:t>In the field</a:t>
            </a:r>
          </a:p>
          <a:p>
            <a:pPr marL="1314450" lvl="2" indent="-514350" eaLnBrk="1" hangingPunct="1"/>
            <a:r>
              <a:rPr lang="en-CA" smtClean="0"/>
              <a:t>Pre-processing</a:t>
            </a:r>
          </a:p>
          <a:p>
            <a:pPr marL="514350" indent="-514350" eaLnBrk="1" hangingPunct="1">
              <a:buFont typeface="Constantia" pitchFamily="18" charset="0"/>
              <a:buAutoNum type="arabicPeriod"/>
            </a:pPr>
            <a:r>
              <a:rPr lang="en-CA" smtClean="0">
                <a:solidFill>
                  <a:schemeClr val="tx2"/>
                </a:solidFill>
              </a:rPr>
              <a:t>De-stem and Crush Gently (or whole cluster).  </a:t>
            </a:r>
          </a:p>
          <a:p>
            <a:pPr marL="1314450" lvl="2" indent="-514350" eaLnBrk="1" hangingPunct="1"/>
            <a:r>
              <a:rPr lang="en-CA" smtClean="0"/>
              <a:t>Add Pectinase (Endozym ICS 10 Eclair, Endozym Cultivar, Lafazym CL)</a:t>
            </a:r>
          </a:p>
          <a:p>
            <a:pPr marL="514350" indent="-514350" eaLnBrk="1" hangingPunct="1">
              <a:buFont typeface="Constantia" pitchFamily="18" charset="0"/>
              <a:buAutoNum type="arabicPeriod"/>
            </a:pPr>
            <a:r>
              <a:rPr lang="en-CA" smtClean="0">
                <a:solidFill>
                  <a:schemeClr val="tx2"/>
                </a:solidFill>
              </a:rPr>
              <a:t>Add Gallic Tannin  </a:t>
            </a:r>
          </a:p>
          <a:p>
            <a:pPr marL="1771650" lvl="3" indent="-514350" eaLnBrk="1" hangingPunct="1">
              <a:buFont typeface="Wingdings 2" pitchFamily="18" charset="2"/>
              <a:buNone/>
            </a:pPr>
            <a:r>
              <a:rPr lang="en-CA" smtClean="0"/>
              <a:t>5 g/hL (up to 10 – 12 g/hL depending on grape quality)</a:t>
            </a:r>
          </a:p>
          <a:p>
            <a:pPr marL="1771650" lvl="3" indent="-514350" eaLnBrk="1" hangingPunct="1">
              <a:buFont typeface="Wingdings 2" pitchFamily="18" charset="2"/>
              <a:buNone/>
            </a:pPr>
            <a:r>
              <a:rPr lang="en-CA" smtClean="0"/>
              <a:t>Galalcool,  Gallovin</a:t>
            </a:r>
          </a:p>
          <a:p>
            <a:pPr marL="514350" indent="-514350" eaLnBrk="1" hangingPunct="1">
              <a:buFont typeface="Wingdings 2" pitchFamily="18" charset="2"/>
              <a:buNone/>
            </a:pPr>
            <a:endParaRPr lang="en-CA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7931224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err="1" smtClean="0">
                <a:solidFill>
                  <a:schemeClr val="tx2"/>
                </a:solidFill>
              </a:rPr>
              <a:t>Botrysized</a:t>
            </a:r>
            <a:r>
              <a:rPr lang="en-CA" smtClean="0">
                <a:solidFill>
                  <a:schemeClr val="tx2"/>
                </a:solidFill>
              </a:rPr>
              <a:t> White Wine Production</a:t>
            </a:r>
            <a:endParaRPr lang="en-CA">
              <a:solidFill>
                <a:schemeClr val="tx2"/>
              </a:solidFill>
            </a:endParaRPr>
          </a:p>
        </p:txBody>
      </p:sp>
      <p:pic>
        <p:nvPicPr>
          <p:cNvPr id="26628" name="Picture 3" descr="CT-only-logo-2cl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165850"/>
            <a:ext cx="15128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62" name="Picture 2" descr="http://www.disznoko.hu/img/keptar/23_asz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340768"/>
            <a:ext cx="3395743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www.adonkeyandgoat.com/OptimizedGraphics/Images/img_GrapeSort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268760"/>
            <a:ext cx="2055603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7416824" cy="4536504"/>
          </a:xfrm>
        </p:spPr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CA" dirty="0" smtClean="0">
                <a:solidFill>
                  <a:schemeClr val="tx2"/>
                </a:solidFill>
              </a:rPr>
              <a:t>Fine the juice</a:t>
            </a:r>
          </a:p>
          <a:p>
            <a:pPr marL="1771650" lvl="3" indent="-51435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 pitchFamily="18" charset="2"/>
              <a:buNone/>
              <a:defRPr/>
            </a:pPr>
            <a:r>
              <a:rPr lang="en-CA" dirty="0" smtClean="0"/>
              <a:t>Examples:</a:t>
            </a:r>
          </a:p>
          <a:p>
            <a:pPr marL="1771650" lvl="3" indent="-51435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defRPr/>
            </a:pPr>
            <a:r>
              <a:rPr lang="en-CA" dirty="0" err="1" smtClean="0"/>
              <a:t>Polylact</a:t>
            </a:r>
            <a:r>
              <a:rPr lang="en-CA" dirty="0" smtClean="0"/>
              <a:t> (PVPP-casein) and </a:t>
            </a:r>
            <a:r>
              <a:rPr lang="en-CA" dirty="0" err="1" smtClean="0"/>
              <a:t>bentonite</a:t>
            </a:r>
            <a:endParaRPr lang="en-CA" dirty="0" smtClean="0"/>
          </a:p>
          <a:p>
            <a:pPr marL="1771650" lvl="3" indent="-51435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defRPr/>
            </a:pPr>
            <a:r>
              <a:rPr lang="en-CA" dirty="0" err="1" smtClean="0"/>
              <a:t>Argilact</a:t>
            </a:r>
            <a:r>
              <a:rPr lang="en-CA" dirty="0" smtClean="0"/>
              <a:t> (Casein and </a:t>
            </a:r>
            <a:r>
              <a:rPr lang="en-CA" dirty="0" err="1" smtClean="0"/>
              <a:t>bentonite</a:t>
            </a:r>
            <a:r>
              <a:rPr lang="en-CA" dirty="0" smtClean="0"/>
              <a:t>)</a:t>
            </a:r>
          </a:p>
          <a:p>
            <a:pPr marL="1771650" lvl="3" indent="-51435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defRPr/>
            </a:pPr>
            <a:r>
              <a:rPr lang="en-CA" dirty="0" err="1" smtClean="0"/>
              <a:t>Microcel</a:t>
            </a:r>
            <a:r>
              <a:rPr lang="en-CA" dirty="0" smtClean="0"/>
              <a:t> (Casein and </a:t>
            </a:r>
            <a:r>
              <a:rPr lang="en-CA" dirty="0" err="1" smtClean="0"/>
              <a:t>bentonite</a:t>
            </a:r>
            <a:r>
              <a:rPr lang="en-CA" dirty="0" smtClean="0"/>
              <a:t>)</a:t>
            </a:r>
          </a:p>
          <a:p>
            <a:pPr marL="1771650" lvl="3" indent="-51435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defRPr/>
            </a:pPr>
            <a:r>
              <a:rPr lang="en-CA" dirty="0" err="1" smtClean="0"/>
              <a:t>Biocatalasi</a:t>
            </a:r>
            <a:endParaRPr lang="en-CA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4"/>
              <a:defRPr/>
            </a:pPr>
            <a:endParaRPr lang="en-CA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CA" dirty="0" smtClean="0">
                <a:solidFill>
                  <a:schemeClr val="tx2"/>
                </a:solidFill>
              </a:rPr>
              <a:t>Inoculate</a:t>
            </a:r>
          </a:p>
          <a:p>
            <a:pPr marL="1771650" lvl="3" indent="-51435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defRPr/>
            </a:pPr>
            <a:r>
              <a:rPr lang="en-CA" dirty="0" smtClean="0"/>
              <a:t>With Strong Culture / Short Lag Phase</a:t>
            </a:r>
          </a:p>
          <a:p>
            <a:pPr marL="2686050" lvl="5" indent="-514350">
              <a:defRPr/>
            </a:pPr>
            <a:r>
              <a:rPr lang="en-CA" dirty="0" smtClean="0"/>
              <a:t>X5, X16, </a:t>
            </a:r>
            <a:r>
              <a:rPr lang="en-CA" dirty="0" err="1" smtClean="0"/>
              <a:t>Fermol</a:t>
            </a:r>
            <a:r>
              <a:rPr lang="en-CA" dirty="0" smtClean="0"/>
              <a:t> </a:t>
            </a:r>
            <a:r>
              <a:rPr lang="en-CA" dirty="0" err="1" smtClean="0"/>
              <a:t>Arome</a:t>
            </a:r>
            <a:r>
              <a:rPr lang="en-CA" dirty="0" smtClean="0"/>
              <a:t> Plus</a:t>
            </a:r>
          </a:p>
          <a:p>
            <a:pPr marL="1771650" lvl="3" indent="-51435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defRPr/>
            </a:pPr>
            <a:r>
              <a:rPr lang="en-CA" dirty="0" smtClean="0"/>
              <a:t>Use rehydration nutrients and ensure adequate juice nutrition</a:t>
            </a:r>
          </a:p>
          <a:p>
            <a:pPr marL="1771650" lvl="3" indent="-51435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defRPr/>
            </a:pPr>
            <a:endParaRPr lang="en-CA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5"/>
              <a:defRPr/>
            </a:pPr>
            <a:endParaRPr lang="en-CA" dirty="0" smtClean="0"/>
          </a:p>
          <a:p>
            <a:pPr marL="1771650" lvl="3" indent="-51435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defRPr/>
            </a:pPr>
            <a:endParaRPr lang="en-CA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4"/>
              <a:defRPr/>
            </a:pP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807524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err="1" smtClean="0">
                <a:solidFill>
                  <a:schemeClr val="tx2"/>
                </a:solidFill>
              </a:rPr>
              <a:t>Botrysized</a:t>
            </a:r>
            <a:r>
              <a:rPr lang="en-CA" smtClean="0">
                <a:solidFill>
                  <a:schemeClr val="tx2"/>
                </a:solidFill>
              </a:rPr>
              <a:t> White Wine Production</a:t>
            </a:r>
            <a:endParaRPr lang="en-CA">
              <a:solidFill>
                <a:schemeClr val="tx2"/>
              </a:solidFill>
            </a:endParaRPr>
          </a:p>
        </p:txBody>
      </p:sp>
      <p:pic>
        <p:nvPicPr>
          <p:cNvPr id="27652" name="Picture 3" descr="CT-only-logo-2cl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165850"/>
            <a:ext cx="15128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540" name="Picture 4" descr="http://fotservis.typepad.com/wine_tasting_vineyards_in/images/j_preys_fermen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340768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3542" name="Picture 6" descr="http://nvthinktank.com/store/media/catalog/product/cache/1/image/9df78eab33525d08d6e5fb8d27136e95/f/i/finingagents_polylact_lrg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988840"/>
            <a:ext cx="792088" cy="1288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3544" name="Picture 8" descr="http://t0.gstatic.com/images?q=tbn:ANd9GcR7tExjkYOVZ8R14GnqvLWcN5pnCo4E-3Tw0fzaVKSr0XuMOli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212976"/>
            <a:ext cx="792088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3546" name="Picture 10" descr="http://www.aeb-group.com/esy/objects/images/b_382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3356992"/>
            <a:ext cx="1008112" cy="1263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3548" name="Picture 12" descr="http://www.aeb-group.com/esy/objects/images/b_533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3645024"/>
            <a:ext cx="961319" cy="1297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3550" name="Picture 14" descr="http://www.cellartek.com/images/products/laffort/laffort_zymaflore_x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6" y="5373216"/>
            <a:ext cx="864096" cy="1166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3552" name="Picture 16" descr="http://corkwise.co.uk/oscommerce/images/ZymafloreX1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5326412"/>
            <a:ext cx="751551" cy="1240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3554" name="Picture 18" descr="http://t1.gstatic.com/images?q=tbn:ANd9GcQjYeplL_DA2y60e_Z5iCjIxmOrkU35EGNa-xIeQ09fPe54Ulb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88125" y="5373688"/>
            <a:ext cx="863600" cy="1101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CA" dirty="0" smtClean="0">
                <a:solidFill>
                  <a:schemeClr val="tx2"/>
                </a:solidFill>
              </a:rPr>
              <a:t>Ferment and Rack </a:t>
            </a:r>
            <a:r>
              <a:rPr lang="en-CA" smtClean="0">
                <a:solidFill>
                  <a:schemeClr val="tx2"/>
                </a:solidFill>
              </a:rPr>
              <a:t>Anaerobically</a:t>
            </a:r>
            <a:endParaRPr lang="en-CA" dirty="0" smtClean="0">
              <a:solidFill>
                <a:schemeClr val="tx2"/>
              </a:solidFill>
            </a:endParaRPr>
          </a:p>
          <a:p>
            <a:pPr marL="914400" lvl="1" indent="-51435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CA" dirty="0" smtClean="0">
                <a:solidFill>
                  <a:schemeClr val="tx1">
                    <a:lumMod val="95000"/>
                  </a:schemeClr>
                </a:solidFill>
              </a:rPr>
              <a:t>Until </a:t>
            </a:r>
            <a:r>
              <a:rPr lang="en-CA" dirty="0" err="1" smtClean="0">
                <a:solidFill>
                  <a:schemeClr val="tx1">
                    <a:lumMod val="95000"/>
                  </a:schemeClr>
                </a:solidFill>
              </a:rPr>
              <a:t>laccases</a:t>
            </a:r>
            <a:r>
              <a:rPr lang="en-CA" dirty="0" smtClean="0">
                <a:solidFill>
                  <a:schemeClr val="tx1">
                    <a:lumMod val="95000"/>
                  </a:schemeClr>
                </a:solidFill>
              </a:rPr>
              <a:t> are destroyed</a:t>
            </a:r>
          </a:p>
          <a:p>
            <a:pPr marL="914400" lvl="1" indent="-51435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CA" dirty="0" smtClean="0">
                <a:solidFill>
                  <a:schemeClr val="tx1">
                    <a:lumMod val="95000"/>
                  </a:schemeClr>
                </a:solidFill>
              </a:rPr>
              <a:t>Add SO</a:t>
            </a:r>
            <a:r>
              <a:rPr lang="en-CA" sz="2000" dirty="0" smtClean="0">
                <a:solidFill>
                  <a:schemeClr val="tx1">
                    <a:lumMod val="95000"/>
                  </a:schemeClr>
                </a:solidFill>
              </a:rPr>
              <a:t>2</a:t>
            </a:r>
            <a:r>
              <a:rPr lang="en-CA" dirty="0" smtClean="0">
                <a:solidFill>
                  <a:schemeClr val="tx1">
                    <a:lumMod val="95000"/>
                  </a:schemeClr>
                </a:solidFill>
              </a:rPr>
              <a:t> and rack early</a:t>
            </a:r>
          </a:p>
          <a:p>
            <a:pPr marL="914400" lvl="1" indent="-51435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endParaRPr lang="en-CA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914400" lvl="1" indent="-51435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endParaRPr lang="en-CA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CA" dirty="0" smtClean="0">
                <a:solidFill>
                  <a:schemeClr val="tx2"/>
                </a:solidFill>
              </a:rPr>
              <a:t>Use </a:t>
            </a:r>
            <a:r>
              <a:rPr lang="en-CA" dirty="0" err="1" smtClean="0">
                <a:solidFill>
                  <a:schemeClr val="tx2"/>
                </a:solidFill>
              </a:rPr>
              <a:t>glucanase</a:t>
            </a:r>
            <a:r>
              <a:rPr lang="en-CA" dirty="0" smtClean="0">
                <a:solidFill>
                  <a:schemeClr val="tx2"/>
                </a:solidFill>
              </a:rPr>
              <a:t> mid-late fermentation</a:t>
            </a:r>
          </a:p>
          <a:p>
            <a:pPr marL="914400" lvl="1" indent="-51435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CA" dirty="0" err="1" smtClean="0">
                <a:solidFill>
                  <a:schemeClr val="tx1">
                    <a:lumMod val="95000"/>
                  </a:schemeClr>
                </a:solidFill>
              </a:rPr>
              <a:t>Endozym</a:t>
            </a:r>
            <a:r>
              <a:rPr lang="en-CA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CA" dirty="0" err="1" smtClean="0">
                <a:solidFill>
                  <a:schemeClr val="tx1">
                    <a:lumMod val="95000"/>
                  </a:schemeClr>
                </a:solidFill>
              </a:rPr>
              <a:t>Antibotrytis</a:t>
            </a:r>
            <a:r>
              <a:rPr lang="en-CA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CA" dirty="0" err="1" smtClean="0">
                <a:solidFill>
                  <a:schemeClr val="tx1">
                    <a:lumMod val="95000"/>
                  </a:schemeClr>
                </a:solidFill>
              </a:rPr>
              <a:t>Extralyse</a:t>
            </a:r>
            <a:r>
              <a:rPr lang="en-CA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5"/>
              <a:defRPr/>
            </a:pP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003232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err="1" smtClean="0">
                <a:solidFill>
                  <a:schemeClr val="tx2"/>
                </a:solidFill>
              </a:rPr>
              <a:t>Botrysized</a:t>
            </a:r>
            <a:r>
              <a:rPr lang="en-CA" smtClean="0">
                <a:solidFill>
                  <a:schemeClr val="tx2"/>
                </a:solidFill>
              </a:rPr>
              <a:t> White Wine Production</a:t>
            </a:r>
            <a:endParaRPr lang="en-CA">
              <a:solidFill>
                <a:schemeClr val="tx2"/>
              </a:solidFill>
            </a:endParaRPr>
          </a:p>
        </p:txBody>
      </p:sp>
      <p:pic>
        <p:nvPicPr>
          <p:cNvPr id="28676" name="Picture 3" descr="CT-only-logo-2cl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165850"/>
            <a:ext cx="15128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14" name="Picture 2" descr="http://www.aeb-group.com/esy/objects/images/b_1874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221088"/>
            <a:ext cx="1408157" cy="1901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2518" name="Picture 6" descr="http://www.cellartek.com/images/products/laffort/laffort_extraly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797152"/>
            <a:ext cx="1194800" cy="1612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2520" name="Picture 8" descr="http://www.ars.usda.gov/images/docs/13321_13515/P1000549_1we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340768"/>
            <a:ext cx="167418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484313"/>
            <a:ext cx="8713788" cy="4752975"/>
          </a:xfrm>
        </p:spPr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CA" dirty="0" smtClean="0">
                <a:solidFill>
                  <a:schemeClr val="tx2"/>
                </a:solidFill>
              </a:rPr>
              <a:t>Sort Grapes </a:t>
            </a:r>
          </a:p>
          <a:p>
            <a:pPr marL="1314450" lvl="2" indent="-514350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CA" dirty="0" smtClean="0"/>
              <a:t>In the field</a:t>
            </a:r>
          </a:p>
          <a:p>
            <a:pPr marL="1314450" lvl="2" indent="-514350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CA" dirty="0" smtClean="0"/>
              <a:t>Pre-processing</a:t>
            </a:r>
          </a:p>
          <a:p>
            <a:pPr marL="1314450" lvl="2" indent="-514350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endParaRPr lang="en-CA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CA" dirty="0" err="1" smtClean="0">
                <a:solidFill>
                  <a:schemeClr val="tx2"/>
                </a:solidFill>
              </a:rPr>
              <a:t>Destem</a:t>
            </a:r>
            <a:r>
              <a:rPr lang="en-CA" dirty="0" smtClean="0">
                <a:solidFill>
                  <a:schemeClr val="tx2"/>
                </a:solidFill>
              </a:rPr>
              <a:t> and Crush Gently  </a:t>
            </a:r>
          </a:p>
          <a:p>
            <a:pPr marL="1314450" lvl="2" indent="-514350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CA" dirty="0" smtClean="0"/>
              <a:t>Add 70-80 </a:t>
            </a:r>
            <a:r>
              <a:rPr lang="en-CA" dirty="0" err="1" smtClean="0"/>
              <a:t>ppm</a:t>
            </a:r>
            <a:r>
              <a:rPr lang="en-CA" dirty="0" smtClean="0"/>
              <a:t> of SO</a:t>
            </a:r>
            <a:r>
              <a:rPr lang="en-CA" sz="1800" dirty="0" smtClean="0"/>
              <a:t>2</a:t>
            </a:r>
            <a:r>
              <a:rPr lang="en-CA" dirty="0" smtClean="0"/>
              <a:t> at the crusher</a:t>
            </a:r>
          </a:p>
          <a:p>
            <a:pPr marL="1314450" lvl="2" indent="-514350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CA" dirty="0" smtClean="0"/>
              <a:t>Add VR Supra or </a:t>
            </a:r>
            <a:r>
              <a:rPr lang="en-CA" dirty="0" err="1" smtClean="0"/>
              <a:t>Fermotan</a:t>
            </a:r>
            <a:r>
              <a:rPr lang="en-CA" dirty="0" smtClean="0"/>
              <a:t> as tank is being filled (30-70 g/</a:t>
            </a:r>
            <a:r>
              <a:rPr lang="en-CA" dirty="0" err="1" smtClean="0"/>
              <a:t>hL</a:t>
            </a:r>
            <a:r>
              <a:rPr lang="en-CA" dirty="0" smtClean="0"/>
              <a:t>).   </a:t>
            </a:r>
          </a:p>
          <a:p>
            <a:pPr marL="1314450" lvl="2" indent="-514350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CA" dirty="0" smtClean="0"/>
              <a:t>Add 3-5 g/</a:t>
            </a:r>
            <a:r>
              <a:rPr lang="en-CA" dirty="0" err="1" smtClean="0"/>
              <a:t>hL</a:t>
            </a:r>
            <a:r>
              <a:rPr lang="en-CA" dirty="0" smtClean="0"/>
              <a:t> of  </a:t>
            </a:r>
            <a:r>
              <a:rPr lang="en-CA" dirty="0" err="1" smtClean="0"/>
              <a:t>Gallovin</a:t>
            </a:r>
            <a:r>
              <a:rPr lang="en-CA" dirty="0" smtClean="0"/>
              <a:t> or </a:t>
            </a:r>
            <a:r>
              <a:rPr lang="en-CA" dirty="0" err="1" smtClean="0"/>
              <a:t>Galalcool</a:t>
            </a:r>
            <a:r>
              <a:rPr lang="en-CA" dirty="0" smtClean="0"/>
              <a:t> if rot pressure is extreme</a:t>
            </a:r>
          </a:p>
          <a:p>
            <a:pPr marL="1314450" lvl="2" indent="-514350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CA" dirty="0" smtClean="0"/>
              <a:t>Add enzyme for gentle extraction – </a:t>
            </a:r>
            <a:r>
              <a:rPr lang="en-CA" dirty="0" err="1" smtClean="0"/>
              <a:t>Lafase</a:t>
            </a:r>
            <a:r>
              <a:rPr lang="en-CA" dirty="0" smtClean="0"/>
              <a:t> fruit, Contact </a:t>
            </a:r>
            <a:r>
              <a:rPr lang="en-CA" dirty="0" err="1" smtClean="0"/>
              <a:t>Pelliculaire</a:t>
            </a:r>
            <a:endParaRPr lang="en-CA" dirty="0" smtClean="0"/>
          </a:p>
          <a:p>
            <a:pPr marL="1314450" lvl="2" indent="-514350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99176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err="1" smtClean="0">
                <a:solidFill>
                  <a:schemeClr val="tx2"/>
                </a:solidFill>
              </a:rPr>
              <a:t>Botrysized</a:t>
            </a:r>
            <a:r>
              <a:rPr lang="en-CA" smtClean="0">
                <a:solidFill>
                  <a:schemeClr val="tx2"/>
                </a:solidFill>
              </a:rPr>
              <a:t> Red Wine Production</a:t>
            </a:r>
            <a:endParaRPr lang="en-CA">
              <a:solidFill>
                <a:schemeClr val="tx2"/>
              </a:solidFill>
            </a:endParaRPr>
          </a:p>
        </p:txBody>
      </p:sp>
      <p:pic>
        <p:nvPicPr>
          <p:cNvPr id="29700" name="Picture 3" descr="CT-only-logo-2cl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165850"/>
            <a:ext cx="15128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492" name="Picture 4" descr="http://nvthinktank.com/store/media/catalog/product/cache/1/image/9df78eab33525d08d6e5fb8d27136e95/e/n/enzymes_lafase_fruit_lrg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445224"/>
            <a:ext cx="936061" cy="100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1494" name="Picture 6" descr="http://www.aeb-group.com/esy/objects/images/b_394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013176"/>
            <a:ext cx="1008112" cy="1270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1496" name="Picture 8" descr="http://www.cellartek.com/images/products/AEBFermot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5373216"/>
            <a:ext cx="944894" cy="1275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1498" name="Picture 10" descr="http://www.cellartek.com/images/products/laffort/laffort_tanin_vr_supr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5085184"/>
            <a:ext cx="952500" cy="1285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1500" name="Picture 12" descr="http://www.aeb-group.com/esy/objects/images/b_13857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5373216"/>
            <a:ext cx="896888" cy="1210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1502" name="Picture 14" descr="http://nvthinktank.com/store/media/catalog/product/cache/1/image/9df78eab33525d08d6e5fb8d27136e95/t/a/tannins_tanin_galalcool_lrg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5013176"/>
            <a:ext cx="792088" cy="1299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1504" name="Picture 16" descr="http://www.29-95.com/files/images/03-sorting-grape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1340768"/>
            <a:ext cx="3006502" cy="2006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CA" dirty="0" smtClean="0">
                <a:solidFill>
                  <a:schemeClr val="tx2"/>
                </a:solidFill>
              </a:rPr>
              <a:t>Limit or Avoid Maceration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CA" dirty="0" smtClean="0">
                <a:solidFill>
                  <a:schemeClr val="tx2"/>
                </a:solidFill>
              </a:rPr>
              <a:t>Inoculate</a:t>
            </a:r>
          </a:p>
          <a:p>
            <a:pPr marL="1771650" lvl="3" indent="-51435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defRPr/>
            </a:pPr>
            <a:r>
              <a:rPr lang="en-CA" dirty="0" smtClean="0"/>
              <a:t>With Strong Culture / Short Lag Phase</a:t>
            </a:r>
          </a:p>
          <a:p>
            <a:pPr marL="2686050" lvl="5" indent="-514350">
              <a:defRPr/>
            </a:pPr>
            <a:r>
              <a:rPr lang="en-CA" dirty="0" smtClean="0"/>
              <a:t>FX10, </a:t>
            </a:r>
            <a:r>
              <a:rPr lang="en-CA" dirty="0" err="1" smtClean="0"/>
              <a:t>Fermol</a:t>
            </a:r>
            <a:r>
              <a:rPr lang="en-CA" dirty="0" smtClean="0"/>
              <a:t> </a:t>
            </a:r>
            <a:r>
              <a:rPr lang="en-CA" dirty="0" err="1" smtClean="0"/>
              <a:t>Mediteranne</a:t>
            </a:r>
            <a:endParaRPr lang="en-CA" dirty="0" smtClean="0"/>
          </a:p>
          <a:p>
            <a:pPr marL="1771650" lvl="3" indent="-51435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defRPr/>
            </a:pPr>
            <a:r>
              <a:rPr lang="en-CA" dirty="0" smtClean="0"/>
              <a:t>Use rehydration nutrients and ensure adequate juice nutrition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CA" dirty="0" smtClean="0">
                <a:solidFill>
                  <a:schemeClr val="tx2"/>
                </a:solidFill>
              </a:rPr>
              <a:t>Consider VR Colour for Colour Stabilization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CA" dirty="0" smtClean="0">
                <a:solidFill>
                  <a:schemeClr val="tx2"/>
                </a:solidFill>
              </a:rPr>
              <a:t>Limit </a:t>
            </a:r>
            <a:r>
              <a:rPr lang="en-CA" dirty="0" err="1" smtClean="0">
                <a:solidFill>
                  <a:schemeClr val="tx2"/>
                </a:solidFill>
              </a:rPr>
              <a:t>Pumpovers</a:t>
            </a:r>
            <a:r>
              <a:rPr lang="en-CA" dirty="0" smtClean="0">
                <a:solidFill>
                  <a:schemeClr val="tx2"/>
                </a:solidFill>
              </a:rPr>
              <a:t>/</a:t>
            </a:r>
            <a:r>
              <a:rPr lang="en-CA" dirty="0" err="1" smtClean="0">
                <a:solidFill>
                  <a:schemeClr val="tx2"/>
                </a:solidFill>
              </a:rPr>
              <a:t>Punchdowns</a:t>
            </a:r>
            <a:endParaRPr lang="en-CA" dirty="0" smtClean="0">
              <a:solidFill>
                <a:schemeClr val="tx2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CA" dirty="0" smtClean="0">
                <a:solidFill>
                  <a:schemeClr val="tx2"/>
                </a:solidFill>
              </a:rPr>
              <a:t>Mid-ferment  add B-</a:t>
            </a:r>
            <a:r>
              <a:rPr lang="en-CA" dirty="0" err="1" smtClean="0">
                <a:solidFill>
                  <a:schemeClr val="tx2"/>
                </a:solidFill>
              </a:rPr>
              <a:t>glucanase</a:t>
            </a:r>
            <a:endParaRPr lang="en-CA" dirty="0" smtClean="0">
              <a:solidFill>
                <a:schemeClr val="tx2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CA" dirty="0" smtClean="0">
                <a:solidFill>
                  <a:schemeClr val="tx2"/>
                </a:solidFill>
              </a:rPr>
              <a:t>Press early</a:t>
            </a:r>
          </a:p>
          <a:p>
            <a:pPr marL="1771650" lvl="3" indent="-51435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defRPr/>
            </a:pPr>
            <a:endParaRPr lang="en-CA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5"/>
              <a:defRPr/>
            </a:pP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427168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err="1" smtClean="0">
                <a:solidFill>
                  <a:schemeClr val="tx2"/>
                </a:solidFill>
              </a:rPr>
              <a:t>Botrysized</a:t>
            </a:r>
            <a:r>
              <a:rPr lang="en-CA" smtClean="0">
                <a:solidFill>
                  <a:schemeClr val="tx2"/>
                </a:solidFill>
              </a:rPr>
              <a:t> Red Wine Production</a:t>
            </a:r>
            <a:endParaRPr lang="en-CA">
              <a:solidFill>
                <a:schemeClr val="tx2"/>
              </a:solidFill>
            </a:endParaRPr>
          </a:p>
        </p:txBody>
      </p:sp>
      <p:pic>
        <p:nvPicPr>
          <p:cNvPr id="30724" name="Picture 3" descr="CT-only-logo-2cl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165850"/>
            <a:ext cx="15128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66" name="Picture 2" descr="http://cdn.shopify.com/s/files/1/0066/9162/products/fermol_medit_medium.jpg?1001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556792"/>
            <a:ext cx="883598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0468" name="Picture 4" descr="http://www.cellartek.com/images/products/AEBFermoplusEnergyGL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3645024"/>
            <a:ext cx="968896" cy="1312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0470" name="Picture 6" descr="http://corkwise.co.uk/oscommerce/images/FX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124744"/>
            <a:ext cx="842337" cy="1389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0472" name="Picture 8" descr="http://corkwise.co.uk/oscommerce/images/Tanninvrcolo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581128"/>
            <a:ext cx="109103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2781300"/>
            <a:ext cx="8229600" cy="4572000"/>
          </a:xfrm>
        </p:spPr>
        <p:txBody>
          <a:bodyPr/>
          <a:lstStyle/>
          <a:p>
            <a:pPr marL="514350" indent="-514350" eaLnBrk="1" hangingPunct="1">
              <a:buFont typeface="Constantia" pitchFamily="18" charset="0"/>
              <a:buAutoNum type="arabicPeriod"/>
            </a:pPr>
            <a:r>
              <a:rPr lang="en-CA" smtClean="0">
                <a:solidFill>
                  <a:schemeClr val="tx2"/>
                </a:solidFill>
              </a:rPr>
              <a:t>Mannoproteins</a:t>
            </a:r>
          </a:p>
          <a:p>
            <a:pPr marL="1314450" lvl="2" indent="-514350" eaLnBrk="1" hangingPunct="1"/>
            <a:r>
              <a:rPr lang="en-CA" smtClean="0"/>
              <a:t>Yeast Cell Wall</a:t>
            </a:r>
          </a:p>
          <a:p>
            <a:pPr marL="1314450" lvl="2" indent="-514350" eaLnBrk="1" hangingPunct="1"/>
            <a:r>
              <a:rPr lang="en-CA" smtClean="0"/>
              <a:t>Mimic lees aging</a:t>
            </a:r>
          </a:p>
          <a:p>
            <a:pPr marL="1314450" lvl="2" indent="-514350" eaLnBrk="1" hangingPunct="1"/>
            <a:r>
              <a:rPr lang="en-CA" smtClean="0"/>
              <a:t>Rounds out mid-palate and masks bitterness</a:t>
            </a:r>
          </a:p>
          <a:p>
            <a:pPr marL="1314450" lvl="2" indent="-514350" eaLnBrk="1" hangingPunct="1"/>
            <a:r>
              <a:rPr lang="en-CA" smtClean="0"/>
              <a:t>Biolees MP, Battonage Elevage, Battonage Plus Structure</a:t>
            </a:r>
          </a:p>
          <a:p>
            <a:pPr marL="1314450" lvl="2" indent="-514350" eaLnBrk="1" hangingPunct="1"/>
            <a:endParaRPr lang="en-CA" smtClean="0"/>
          </a:p>
          <a:p>
            <a:pPr marL="1314450" lvl="2" indent="-514350" eaLnBrk="1" hangingPunct="1"/>
            <a:endParaRPr lang="en-CA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5904656" cy="1219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smtClean="0">
                <a:solidFill>
                  <a:schemeClr val="tx2"/>
                </a:solidFill>
              </a:rPr>
              <a:t>Enhancing Mouth Feel After Fermentation</a:t>
            </a:r>
            <a:endParaRPr lang="en-CA">
              <a:solidFill>
                <a:schemeClr val="tx2"/>
              </a:solidFill>
            </a:endParaRPr>
          </a:p>
        </p:txBody>
      </p:sp>
      <p:pic>
        <p:nvPicPr>
          <p:cNvPr id="31748" name="Picture 3" descr="CT-only-logo-2cl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165850"/>
            <a:ext cx="15128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442" name="Picture 2" descr="http://www.pbpulse.com/wp-content/uploads/2010/04/saumaize_batonnag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00808"/>
            <a:ext cx="3389784" cy="2251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9444" name="Picture 4" descr="http://www.cellartek.com/images/products/AEBBattonagePlusElev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6562" y="4869160"/>
            <a:ext cx="1286181" cy="1646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9446" name="Picture 6" descr="http://www.cellartek.com/images/products/AEBBattonagePlusStruc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869160"/>
            <a:ext cx="1229925" cy="1574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9450" name="Picture 10" descr="http://corkwise.co.uk/oscommerce/images/BioleesM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797152"/>
            <a:ext cx="1080120" cy="1782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916113"/>
            <a:ext cx="6049963" cy="2665412"/>
          </a:xfrm>
        </p:spPr>
        <p:txBody>
          <a:bodyPr/>
          <a:lstStyle/>
          <a:p>
            <a:pPr marL="514350" indent="-514350" eaLnBrk="1" hangingPunct="1">
              <a:buFont typeface="Constantia" pitchFamily="18" charset="0"/>
              <a:buAutoNum type="arabicPeriod" startAt="2"/>
            </a:pPr>
            <a:r>
              <a:rPr lang="en-CA" smtClean="0">
                <a:solidFill>
                  <a:schemeClr val="tx2"/>
                </a:solidFill>
              </a:rPr>
              <a:t>Gum Arabic</a:t>
            </a:r>
          </a:p>
          <a:p>
            <a:pPr marL="1314450" lvl="2" indent="-514350" eaLnBrk="1" hangingPunct="1"/>
            <a:r>
              <a:rPr lang="en-CA" smtClean="0"/>
              <a:t>Large polysaccharide gum</a:t>
            </a:r>
          </a:p>
          <a:p>
            <a:pPr marL="1314450" lvl="2" indent="-514350" eaLnBrk="1" hangingPunct="1"/>
            <a:r>
              <a:rPr lang="en-CA" smtClean="0"/>
              <a:t>Introduced initially for tartrate stability</a:t>
            </a:r>
          </a:p>
          <a:p>
            <a:pPr marL="1314450" lvl="2" indent="-514350" eaLnBrk="1" hangingPunct="1"/>
            <a:r>
              <a:rPr lang="en-CA" smtClean="0"/>
              <a:t>Viscous – gives perception of sweetness</a:t>
            </a:r>
          </a:p>
          <a:p>
            <a:pPr marL="1314450" lvl="2" indent="-514350" eaLnBrk="1" hangingPunct="1"/>
            <a:r>
              <a:rPr lang="en-CA" smtClean="0"/>
              <a:t>Add Last!!</a:t>
            </a:r>
          </a:p>
          <a:p>
            <a:pPr marL="1314450" lvl="2" indent="-514350" eaLnBrk="1" hangingPunct="1"/>
            <a:r>
              <a:rPr lang="en-CA" smtClean="0"/>
              <a:t>Stabivin, Arabinol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6059016" cy="1219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smtClean="0">
                <a:solidFill>
                  <a:schemeClr val="tx2"/>
                </a:solidFill>
              </a:rPr>
              <a:t>Enhancing Mouth Feel After Fermentation</a:t>
            </a:r>
            <a:endParaRPr lang="en-CA">
              <a:solidFill>
                <a:schemeClr val="tx2"/>
              </a:solidFill>
            </a:endParaRPr>
          </a:p>
        </p:txBody>
      </p:sp>
      <p:pic>
        <p:nvPicPr>
          <p:cNvPr id="32772" name="Picture 3" descr="CT-only-logo-2cl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165850"/>
            <a:ext cx="15128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" descr="http://www.incenseinbulk.com/resins/gumacac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4775" y="1196975"/>
            <a:ext cx="230822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0" name="Picture 4" descr="http://www.cellartek.com/images/products/laffort/laffort_stabivin_s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797152"/>
            <a:ext cx="1224136" cy="1652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8422" name="Picture 6" descr="http://www.aeb-group.com/esy/objects/images/b_529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365104"/>
            <a:ext cx="1264929" cy="1707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989138"/>
            <a:ext cx="5903913" cy="2232025"/>
          </a:xfrm>
        </p:spPr>
        <p:txBody>
          <a:bodyPr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CA" dirty="0" smtClean="0">
                <a:solidFill>
                  <a:schemeClr val="tx2"/>
                </a:solidFill>
              </a:rPr>
              <a:t>Aging Tannins</a:t>
            </a:r>
          </a:p>
          <a:p>
            <a:pPr marL="914400" lvl="1" indent="-51435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CA" dirty="0" err="1" smtClean="0"/>
              <a:t>Proanthocyanidinic</a:t>
            </a:r>
            <a:r>
              <a:rPr lang="en-CA" dirty="0" smtClean="0"/>
              <a:t>  (seeds &amp; skins)</a:t>
            </a:r>
          </a:p>
          <a:p>
            <a:pPr marL="1314450" lvl="2" indent="-514350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CA" dirty="0" smtClean="0"/>
              <a:t>Build structure and fill in gaps</a:t>
            </a:r>
          </a:p>
          <a:p>
            <a:pPr marL="914400" lvl="1" indent="-51435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endParaRPr lang="en-CA" dirty="0" smtClean="0"/>
          </a:p>
          <a:p>
            <a:pPr marL="914400" lvl="1" indent="-51435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CA" dirty="0" err="1" smtClean="0"/>
              <a:t>Ellagic</a:t>
            </a:r>
            <a:r>
              <a:rPr lang="en-CA" dirty="0" smtClean="0"/>
              <a:t>  (seasoned oak tannins)</a:t>
            </a:r>
          </a:p>
          <a:p>
            <a:pPr marL="1314450" lvl="2" indent="-514350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CA" dirty="0" smtClean="0"/>
              <a:t>Improve Structure and Aromatics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5987008" cy="1219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smtClean="0">
                <a:solidFill>
                  <a:schemeClr val="tx2"/>
                </a:solidFill>
              </a:rPr>
              <a:t>Enhancing Mouth Feel After Fermentation</a:t>
            </a:r>
            <a:endParaRPr lang="en-CA">
              <a:solidFill>
                <a:schemeClr val="tx2"/>
              </a:solidFill>
            </a:endParaRPr>
          </a:p>
        </p:txBody>
      </p:sp>
      <p:pic>
        <p:nvPicPr>
          <p:cNvPr id="33796" name="Picture 3" descr="CT-only-logo-2cl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165850"/>
            <a:ext cx="15128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AutoShape 2" descr="data:image/jpg;base64,/9j/4AAQSkZJRgABAQAAAQABAAD/2wCEAAkGBhQSERUUExMWFRUWGBcXFxcYGBcaGBoXHhcXGBcYGhUYHCYeGBokGRgXIC8gIycpLiwsFh4xNTAqNSYrLCkBCQoKDgwOGg8PGiwkHyQqLCwsLCwsLCwsLCwsLCwsLCwsLCwsLCwsLCwsLCwsLCwsKSwsLCwsKSwsLCwsKSwsLP/AABEIAMoA+gMBIgACEQEDEQH/xAAcAAACAwEBAQEAAAAAAAAAAAAFBgMEBwIBCAD/xABDEAACAQMDAgUBBQYCBwgDAAABAhEAAyEEEjEFQQYTIlFhcQcUMoGRI0JSobHRwfAzYnOSk+HxFiU1VGNyssIkNFP/xAAaAQACAwEBAAAAAAAAAAAAAAACAwABBAUG/8QALhEAAgICAgEDAwIFBQAAAAAAAAECEQMhEjFBBCJRE2GBFHEFIzJCsZHR4fDx/9oADAMBAAIRAxEAPwDJk0oCghk3H1RuyBnBxAPxNS9P6r5RnbkyC0sGH0IMQRyCDX7R9Ja8h2FQQGOZzB4BHf1D9KH6m0UJVgQQcira0P5NbQS02pti7DCA2N+TtBI3Nt/eMTRDqWre1ZVLTC5aR22XQpViGUHPt3xJMg0rlpNWfvELtknPE4/Sl8UxkczVhK54kulLYV2Vltm0WBMlJJA+Ik8RyfehDRB965DngCuChoxHI8DV5uMfFeqDVq5pyVwZUZ+BUBqyrj2qzpLbNgQYPcgD9SRUYtVb0PTnusqW0Z3PCqJJ/wCXzVa8lxTvQa0nUEWy1qUW4GkkhSpUZKK4BaT8Ee1U9T0667bEssDMlVVmOcqSMmI4+tNvh/7Mla4i6m+gLIbgS2QZVYBm7+EGZEAHg5pk1HT00svp7vkx2LSjQCAX3HJ+e1ZpZVF62dfB6aWZVLQlaH7MdSbT3bpSwiKWO87nwJjaswx9iQc0Q0/XbekW2g05tI0MG2L5j4Eh2uITuBJ4xkRiDVHWeI7tyy2ntrM7iQgY7pJLE/Mkyar9I6tdshV1Ns3dKfQ1u60KeWG2coy9mXiYkTTsfKXYvJGPp3UHYdt+I9HaKi2jC2rj1hlLCe4XaDt5wSecDFK/W7q29RfOnIRAx27ZmC4IgnjHHwK/a+3p0ZhbJazdK7SQd6AGSJOJ7T7Uf6B4Gs664UtXdreXuALDkFRuLQcMGBgA8HIpnSpiXym7WqES1JbmJ5NHLYsJbY3HZbm7aFDboULk7x7nIj5FO/jX7Hk02jN7T3Gd7Y3XVJBBX94pAEbeY9qyy9IxP/WotiL4LZbtdQaCq7oJBAyZjAkd8UyP4mldNat2UYWoKgiFLnLg/Wf5UmW5kbRJ9uaP9Ku22s6nzXRLiqDaQ2x6mLQ0N+7AzS8kIunLwNxZW9Bvr/i+3q7tp/uwsBCPTbIAO08BwsjJMx8V59y1Vqybt4XLWkvvvF0AMxuAsUYmQ5M7oJpPUhoCzukg/wAPxHt80a0PWb15kt3FualUlbVolioYiBgVKUUEp82kdaTqhNwFHKMWB8xWYNEwS20zHeM02aPR6fcUukuxZiXD4eeCpP6x81n1lbti8tzayMjhpI4IbuPyIii/WtZad28hx5b3DcRSCptT+ITxtnsKY+iY8lS9yHXoWnsWNdttu1wDbNvBOeR6uYrzxv4mNl/K8m2EZy0YJAnnGBSd4i1iJqbb2fUwtqLhOQXiCZFV+vBhbm+qm44UoyngDmR3xFJjCM1yb+4zJneOVJf+FfxN1Fbt4m2AqwMDiaAgxXZY1GzinGHLPnJyDfQurC06s0HbkA8HHH86K63rFq+yOlsKd3rwI+tJitmjHSdclt5bKnkVduqQUJcmuTCPibR27dxWtHBAmKFNz+I/qaZeteHzcUNZ9QiYGe00nlHHY0LXyHOai9Df0XWoU063LZOwnynxt3TJV4K7hu7EnDfNQ+KNK99r99ntu5YNcUYZTECAckQOAIGM0I03U7gt+SpWCQ0lfUGjChj+ESYxzNS9Ps3j5rbSAAVuMRgfBPvMfpVt+2g8aUpJV4Afl966FsscCnHpHhfSG1u1OqKPMCyqw3wdzYCnmfg0KbQHTm7tv2zEoCp3bx3K4wPk0tZFJ0gP08o9gW2pRs8imLU9T013RJaFrbfRiTcCiWB7M26YHYRQbqOvN0gkKNoj0iJ+T7mqwWmLa2KdRdLaOfKq1ob9xJ2EjcpQx3UiCPzFe6PRNcYIilmPAFar4Q8BotsNuJvXFBU/upI5Cj8RE8mlzmo/uOwYHkd9LyL/AED7ODqLaXLh8lSO0MxgkEmcIeMZPNGPGl6zotF930qhGYqLjrG9lEzubkyYn860rp/g23asraRmAAjcTJk9x25Jn61jXX1T70bWoJUKXUlc+qG28/u7on4NIlGbmm+jowjg+lJx7RQ8K+IzavodgcorhQDsJkHBYdp/qaqda8SNqXkSskAKWwOM9vV8niprPh67aU3Xs7QrRLGS0c+Wqklx/rKCI70V6x0DS7NOwZhvM3bignYrAG3uERJUq2Pp3rQqtmZPI4KK7/yhetdUvad3tH8UlWEg54I3Dkd5B/PNR6pPU9q+Gt3U2qo/dX1ercBMyCTIqFOiXiGYJIUFv/cqmGZVOXA5MTAn2osWGqtk3NzXEIAug8IQoAYRlVPtGDjjJ38GeMZStMXd5I2854+TinDwVqrmja5eKOs24Eqwgb1liY/CPicmhfU+m3dE9tja8pmBhhcDqwgepSMqck5PftFMXRbyalbaPdvtZ8rbqE3qdhVi29ME7MA8GJb2oJqT0uhmFKErl2vAzdD8fvqlNoWy7FXZ1UABFXg7rjAMDIkds0g+LujIdS923ttWLjmMyqt+8qwTuHeBxMUz2bukXVoqNs/0iXjsARwGZLZVbcqGCyx94JxQHxpona4jbERdu1VQryAGZjAEzM5zA+KuOhuWPPHya/0Fa7Y8shrb7ozO2I9veiE2z5b+WLbSGLHKNB9Q2cc/TiiHR+naKAL9+4wdciyp9Dg7thlc47iRn4oH1EWSWNnzQAcbyrY+oAz+VE1ZkUuK6DvijXpqXF3ylWbYUG0pVcEwWkZMT/LNXvCni+/o7LCxZ8y0rE7io3S3eBzAHPAoFe8X6n7oujkJYH7oQAt3lmiWrvwtcvs7C07KLdq4zQJASPXM4jPf3pcscWqfQ2Oa5fH4LV3Wh1e3qNqtc9akgllYyVO5YjHaDzQvRXNlzy9iXgSokqZ5/dOCJnjvQ0nNW9KTburmcg4PI7Z7GiSroqU1krl48jDqOnFd9xVErCtab8XHMUtdUusXAYEQMA9qYb/XlRi1tmh3DujQWx7t35NLvW9YL15nUbQeB7VaRWeSaVA9nqImvYzXrr7VZjPA0VIB3qGK75qEQ+eAvGC6W3d8xd+4QvxzjPbNCLvWFLE4EkmPzpeKkCvPLPtV8rCtoOaC3O0Wg5fazEgjBUkkiM4Hc5oh4f6dd1F0aYNsW45UjdHqAkmBl+P171W6Hrbmy7bDAAqPxdgLgZtvaT3nsDTElzSrfWxaFy4WQBzZyWfaDCkmRDgtIikzb68m/BFNJ3XgKanTXbCXNMqfeXSx+0ZeFGYXdmSJM5E1nens+k5O4c8bduM/Jz2px03XbCLctXbN5Hlraup9YIIw5kFsgiDPIxNDeseGxp7qFrg2OEYqJ3KjcSCMGKOKcY7Cyz+pJV40D9J4bbYbxKPaSGZQ8OROQBzioOndJ+83xbtkJveAXb0qCcbm/lTB0HS3LV827ATUKwiYMCfk8ERT50TwJa8vbcWd7AXHTHqDbgB7Zx+VIllcW138B/poyV9fP/BX8P8AhAaX9mkO7qwe6uR2iD2HsPqTxT10Tpq24LYMDBOQBgCe/wBaI6Xo6W1ARQAP8811qrCxDAMJnIBq8UJJ3IuWdOP04aRF1C+X9K4RSCxPeM7VP9TWG+MukvqNXqb6x5W8ywIJEKOQDIGDk81ov2geK/I058s+tvQv17n8hmsfS9bvBt5uG96NgTaVYKsHcDBLQBwaf5E5IcYKLGXw35X3O2ilmuXna2+zcbkA7oSMKNuAf/Vcn8IoT4s6gUZRZS5ZGx7bo4Obe8uiMSPUFLOoPcItXOj+N7Nl7UWH8uyzwC43BHt7G9JAUsXJcnvCjtV7qmlXqGn1GqZxZtWbYSxJBlk27bZMSxIY5/ibGBTUlRnt/Ip9H6yGvq2oHmhRA3sy52hQC6+oCFAEfHzRfrPU9DatN9zS9bdmUG3cIe2RB3Msg8ZXs2QZ7UO6PplF+1esNcbY6EL5e64SoDXGKqSAI3RngZqbxjofNYaq0V2ajzbi2lkNbVWgll7Ag7scSfal8uLoKpceXkP2ei29V0z7xca0txGO22SFDGAOVYNBHeeRQLq/hnTKLS2NR5t1stE7V5LALBaFGZPtQzoOmt3A/m3CNoOy2pG92j0hZEQOT8CmnU22WwEmwln0HzLIQ3Lqyw3bVG/0oWBJgHPOaJvwSPvXKZT0eqs2n2K7FrCXNpLgoPWDbWQNjFBcukkCDJAmatfedTqSpGlQ2rgWYt7gyhv9I9w/tFyI3AgCIFL2l6M9x1eypfduKhASd4G7b6uWWRMcxNXvDnVr9q4PLZg43Btzlc4lT/D357n4pUlStdmiDuk9IvdD6a2n1bXbKu9tbjLCrOP3wCeSFY/NLvXtNaOpby5RGAaGjJIlojAEzim/p+he3rfIN4W2ZluWnNwojq4G4eZbMFwYg94PxQnreqstetm9Fxk3LsEhGtG45T9qCDIU4HtGe1HLqykk1w+4A6lpC9vzfP8ANYGGDSXAAADT/DED8qM+GOk6i/pbiaRJ3AfeHLBV2ydqSxEzEwJ4zRHSb1s3rKqhs3LbWWY7be24JZJ3exQjHPvmhGmt6mxZQXFNq1ub1MjfvAQSeOPw98nmrj1sVkglP2hjwn9ny3L7pqjARgu1Gwfc7xyPpRvx39klq1aN3SYZBuNvcW3DvtnII+uaC+HOrspWD6f5frWg2+tKLasxGxhgngj496yrM9pnXyeggoxcdqj58PNX26esLkZFVtcQbjwIG5o+kmq5mtDVo4V8W1VkWo/EYqNXqUpXGyrEvsv9Ke0WIujB4PtRG70e0Mq0+1LwWrug1BDBZgExUrQUGk9hzoWjG8swBjsR/eub2qXcfQvJ7D3pp0Hgm04DG/BI7GhV7wQNzftu59vei4MdyS8AXQa5bSljZVpttbBP8RP4/kjiO9XujeI1XdvQbmhQwAA2cMpUD1SMdjUvhDrOktuBqtO18BXCoADuckRILDEbqB9QvDzW22zaXcWCcwCSRk8wDH5UFbbGLLwqug5r+sBdcXYSQ7k7wSpkeltnM5nn2ph8JdB++B7lw7bRYyqz6o4CzwopCfROytdAOwECSZOeJrS/B3iyythbUwVQyMYVcky0CTmk55SjHRo9LxnNsLXWt6df2SqrH02lHd2wGPuBkyfainh7XXbZ2PbJSQCZkHuTMe/55pO8Mu2t1Z1DhVUAKABIwIAAOe8z81pmk0ptjmfassYNP7nRlljKG130Fvv3pHtH+frS71nxDstEkiBXniDXPbtOQRO0kfXtWJ+IvEj6htokDg55Pt9K03KTpGaMceGH1JfhfJd6l4q+8tcVgDuPoJ7ATge080ta3SlQryCrzEdmWNykdiJH61VYkH6VN96LgIzQoJPeCx7kTE4ia0rSo5WSbyNuXZ3b01y4CwDNHJ7YBbJPeAT+VOHTunrpbC3L6pdtuV2oVB3EiQGO8MqYJx7TSwmnZEV1uDyy4BIHDj1DcJn3g03dY0N+5ZRxqVvC0LbrZHD+wQKIlfUCrGcExS5N9WbPTqKi5Vb6FPWh9NqHEG26OZVW9K5wAwOV2nn2qTpeqtW7m8FyYZQoE4dSnf8AhDYHcgcVd8adUXWXBquLr4uWguFCgKp3TJJgzIEY5of0bSXZcBdu1d7loWFAkEse3BA7tEZirjLlFMyyhU6Rx1fohsXNqv5sxDIrRJUNtn+IboIHBp+6T0+69jZcs2W1VuLfqaGRNvpNzZ7ABQo+p4MjrOru6JDbFtWGoSGv7me1tfMgIIJjcMEHERjIXSah9PZsli2y84uyv49i71YKx/CSwMxBIFMi35KcVF/Yl6L4gfTbrJQo283FB9UXCuwrtMcwOTyo5xUmm8Jtc01vUeeN926yAMr/AIoLEtd7Sfg/izFU+vaq3fWzetWxaAPl7EkyVIJcknduYsMGfrVfVkIk277u+SfRtTPO1i5Lc91ExQypOwobVDPpepW00l62bVy5ct7FFxWCrbuOMsWU+sbgQBlWgTEzSl1bR+Xc3elhIDQIUNHqAAgASGiMYon4e8Y3LIvobaXUuowuAqN5G0gHfg4JBzPFSdH8ZGyDvSzdVbXlpZuLuUkuSWaf3wS2eYcgUKb8hzak7X/aAB1YVgVBEZndmORkU8ajxUL9thatBkuYuq1xmuE87iO8cDEY96g6f4Z01/Rvq7lxbShiGS2GEScKSZCkSCo2mfc5hJ1jKtxvL/DPp+k470xOgG2lcuh60OhskO11Lu3Ylu1KhG3nB9QhTB4nkETXfSurNZshDsv27J863u277ZX1CDPqUHlfjGKo2urau3YS4NYnkbV/ZPeRyDn0+RJZT6ScjGKVWfcLl4uN29R5cH1Bg5LY9IAiCO+6g+nG7Gy9VcVF+B9t9Bsa23cuhLZdAzMRd27mMESgOQJ5Ec5mrX2ara33QdKjCwvrM+vLRuE/iGIIpO1PicXyreXZsXEEDyrYtq4/1gn73OaIaHrCi4uoW61u6hTci7/22TJDDA7DIijdPsBZOPuj+Q39o3gq3ca3e0FsN5sg27UEEgFtygY4BmKy69pyCQQQRgg4P6VonRtcUtDU2dYUv2rhiwwUEW2OWljBmYIApL8RavzNTdckHc7GRwfpQJAZuL9yBQFMGm6B5ttfKUl/eDz/AGqlf0KrbR92TEitL+z7rNpLckCI+p+fpmmxVmahQ0nTL1k/tpCgYMnmhF7qB3H1Hk/1rRPtC6rbv2ALP4p7cx3/ADrLzpm9m/So68Bq12enWO5Wf3F2KQADAJiSBkieTmIHarN3RMxMuCy4g+w4zwfaj/h+8NNaW8Ut3ZICghiFJJJLrG1/bafee1Duva1Z2qiq5B8wKpVZ3sw9JPsRgYwKGt7GKK4fYvai6BoFVV5BnZ6QWDATcBnef0iZqve6Q+ntBoy6wfgGJ/lj86r9IuNecJtETuYxxkT+uBTT1XQ3PJusR+ILHuEEx9JPP0+Ky5JtSUTfixKUXOIb+yjS3NzyTsIDR/rE/rkZ+laj92AE0s/ZXoSNMZQqJG0/xCB+fM/ypw6reCWmYkDap5+lG4rbEc5XGBmnjvroVGXI9SpJIwGDyccr6SPrWY+KfDF3R3SrCIhgQZBVuGBGCPma86/1QvcfMifywSR/M1as+K3uW0t3h5q20CIgO2UBHpJGSP6Gjxqo7K9TPlLinpdCq7k815csssSIkSPpkf4GjWl6Qr3HYzbthhAOSAWBCk++zcc/wnvRfrmls3Wf7vbD7mIVthTB2iDEJM5ntuouSTpiVglKLkLHS+nec5XzLduFLbrjbVgdpgkn4AJpt8O271i06XbDtYuxtu7WBUqC263JXsZ+QKU+rdNaxcNt1ZHAEglTmMwVwR7RXeo8QXrltLb3GZbZlQTxjbj8qCdy/pCw5Filb7Q39W6bFxPP/bP++4279uGDFVjzAFkEkkyM4ihPROqp97d7i3nUCVFj0tKD0OdzGIALd8gDiqGuvXDaS4wuEyytcYkjgBBJ4IA4POMUaseHn14u6nThkTavnqon9rgXAiAjcpJDBRxvgVcb7G5ckW6iedR8SW7vmXFAtzFwLucl33DzeDtRm3bh6Y/ZgDOTHp9Pb1Wm2pfth7QAFl1CMyhmbdbuFtpf1ERiY+apavwe1u3fuG4ItMiBSpDu7Sdu2TtIUSR8gUC1FgoxVgQRggggg+xBopJtaEc2nckEklGXaZnc24CMruABU8FSf17169tlGwhQfRAbL7c8RgA+xzxX7wz1BrOqsuoVihlVaIPcjOM/NM/iDxVpnvXS2iEPahVaABcbcGugrweII52ZpM5O6odipxb6Br9S09y9dVLbohG23bUgEEIw9TAEuGPaRzQxuiXrwNxfWBhyWHoVQIZyTITBEkCCsc1S3bVG3BHcYMHmSPp/Omjp/ULFrfJfbctXAGVdpypK7w5Ib1sRP+piiWui3HnpsBLpXssQxDhYLqpOMwNwYCOabNF4PtXEuXmuo1ov/pADIwCrNbHFsztMGQT3igXXbOnTT6a7aJuXX3NfkyoY/hTb24Y+5mo9N0S6dxBKDYzgA+n0ru2ndGZgDnJHM0SbntdC04w1JbK3X9FYs3h5DNcQEg7xgkNEjglSIOcgzzirfWdbpW0/7FBaclTsViw2+o+pmE7wSw54K1a62/n7bT2EtXkRPUoYM37NB6l4IJG4wJBY0L6V0Lfeu2XBV0t32jvvtozbI+SsUxCna1RJovBupuW0uIq7LglG3LBzDAmYVh3U5HtV7onX7ugZtPqFY2/xG1Cht2CsPEqvfBzUvge9qLV25bW5cshrN26BkbmRNylZBhscjtNXH0ja7VMNZcckEg3VSWCW5DQFEPxz+dBkaca/wNw4ZcrXa+Sh1TrNi7aEae2bir6mAyWJwT7mP6UqEjJNGum6u1p9WHG97K3MAgAugJ57AkRiqviPrX3m6XFtLSiQiqoELJI3EfiOeaidoGdVfkGAkiM/FFukaw2NwYcjiaF+bER2q3tfU3VW2JY4AFFYmrPbHUnFwMMyfw9qKNrnk/sjQ1tE9i7tcQy5zVk9Wb4qcqC+m2VNJef0KzsqExIHYNnHeJrrqaje3r3gEhWJyyhiFMdsZqFLrQo3emSPpnuTUQTMY5iRVBeKTHHwbbRCoYZeGb4A/CP0BMfNa6vTkKS4B3wY+BwPpWHaTVRdUjsQPyFbB0Xq4u2xPI9/85rDL+rfk7WFN46j4HTpxIGIjt/hUPiOyLli4rLulTg8VX0F5zg4xyfb4FEbRkbWPxBPP1mnp2jnzXDJyPlbXNDnEVHoX/aL6/LE/jidvzHetX8Y/ZWWuXr1ojbBZVA7xMf1rIHWKdHaoz5ocZcu0xrbVpf33L4hUS3aHkp6XYBgLzhiIORPeWxVHohu218xd7ILgS4sttZTkIwHIbaf0FV+l9QZbL2pGxyrMMAyshfVyIJmOK50/VLy2yhLC3G7DbA0NgnjzMn61b2XGo7JOp+H70sxB2qYO5lMHbuA3Tn0jtPB9qp6LoVy6UW3DO/4U4JzEAmATPaaZLniPTnpr2x5i6gspygZCNxkeZJM7SckCOKXtV1TzFtgKtsoCNy4n6xycVTbVUgpxxtt2GbOptvZZbtxrV0DZkAhxIlLokMQsFgSCRx2FC31LaS6y2L5dGWC6F0DggblgwYBx+U1W6hrTefdeJL4DN3ICwCZ5PGe4ovpdazJcTUILsWyltcblO0lWBGQF55jJn2pduHm0E6yfZrz/uW9D1JriJddBcVbxWHJG92VDkjLGEEnsIog3VEtvqNiIypttq7ftG3FSoebkyFUGAAB6gewpL6Pr9jifwzj2BMAkexwP0pw8I9R0yvqfvJtMebQcwrNETuiDA/dMc1ojViXNygl4K2s6Yj2LupDDzbJQXQoAW4jsB5m0YWDCkDksDilnqLzdLESHG4Z5mc/qDimrT6pQPJW6l5LlwM4ClQFGAC5jsW7QJkUq9QvqQgVQANxJ7ndBCz3gAfmTVSqwVqJxa1zAFRgNzge4PMe6ij2osWTZssHu7fKIOFIVt1wlRn0guAc8SfihtpAbJeRcAm2EJM2y2Uue0TIj3ol0Hq1rThl1Fu3eSSptgy0AZcMPTBkDmeT2pclekaMTW+b8EukW0mnRrY3+pXvI3qClAyys/iBR2JxiT7VT6d0m/usKAX89WFtQ0OVZSCQpMgleCRBn61xrNRYuybbNaYQApJAYRBEyQCf05HcUKs6w23VlJ3IwZTORBkZH07VabqgMiipWh7uar7vu07WXtm8UZmNwXrykTEg7ZUzO0kHAoF1GyFvC5ucNdUMrINyghiGJlRuErwsxwTiKYOr9SS9pFuokHc77iy3buUG8sEQKqgiAzeoQSQD6iranqam4jFrjhTDH0wMx6ORlY571Loc+LSa0G9Xp7cpcuJdJKBgCsKQAq7t0bWkAkmOcVPovGJN229pW8xObRYFLvIgQBDkNEACcVV6j060dGt6y5a+jLMXgLa22ElQrEOz7iJ2zQjoeja9ft2x5Yuu3oLEghpkeoGD8TJqRknHSAk5LJXKxm8S9U0t/S7ltIrPdLYB3ggEOCs/sxx6c8gzzSCbKmTMZ4on1C41nV3AVkhiCOcznPfNC+qA75K7Z7VapCcsnL8HAtxxmmbod5dNdF3gxH5HmljSfWKv6qw0KznFWKXg66z1B9VqGZRJPYdgKonSv/CatdN6qthiQsz70YPiO2c7TnP4aC2aIRh/cxXDFiBIGYHYcnJqw1jZcglWg8qZU/INUpyfr/jVixkirZng9hazWieCtTBA7/rWd6cU5eFOpWLTN57vbgCNq7pPz8DFYcqs7mCXC7NYbUMuw4gkgn2x/eMUTtzcSQufrJ+s1kWr8bXC4i4SltvQQigkEcldxB478RWudO1JNhXZdjsoJHf847/HatEVRkzNa49kXVb4W0QIiM/WvmzxZpgmquAcEkj8zW79Zm1bKiD+Ir7ZYsAf1rC/F12b3yBn2B5ipGXvovNjUfT39wETRexon1YdrWweUoY2i0HmGNsNyJIO2ZziaDEmvFOeYPvWjRzlJ9Fm/p3tCLiMu7IkESJyQTyPkVyLiMcys8GePqO4q3purmALgF0bkP7Tc+F7cztIxHtRHqnVtPcMJprdlHQrAkspBlbm4kkNMz7gwR3obtjlCo8k1+wB6hpCjAK29SAVYCJH0JwQQRHx9KjN857HvOO2fzqbSdWa0Nq/xBp7yD6SD2IrglX3Mxhj9cnEz/Oq/cBqPcWRW29Ptnmc9+3+NTWV9DE7oXg9pPaqn4RXO8xEmPaiErXYUs6i2LTgli7bQoAEc+rcZ4jgDua91m0WkM+sgQv+rnJ7e3vQlVNS27ZYwTHPPx2qug/qNriTWL3YqGxHyMchhmmHpPgS/eDwyKUUEqxO4uULrbUd22iT7fWgHkvbVbokAkhXGPUsEiRwQCP1pi0PiFnui613Ybf7RnCjc5wGBIgsWAURPc+5q3b6JFL+4C9R0yQrWwwXaN28id2cgDMHGMwZqio70Q6jrn1Fx7gQIrNhVHpWSSqD4Ax+VXusJZbTWVtWdlxB+2cEkNMQTJmZkcACMTNU5VWiKHK2DOm9Ue0TsYqHBVgCQGU8q3xXNzUlQVGAeR+fvXOpuLtVVUSJlhMmYgNmMfHvU2m6Y7IzthVAILT6pJAC+/B+kVKvZLa0mdaXVjC7Z75OCZmCPaj+s09hYTTt59xXV1vKHX0lM2ijHBV4yBQA6cb4ABJjbH4SDkcxWp+CemW9NYN26LFxmTbbQ7V23Gfl7jjsAMg4EijUbLM76jqLhffcUhiZk9zOc1Q6hea5EiK10+Q10+WUciAbgG5fMgb9s9pon13wpaOgd7gDMsmYAP1H9qRa5NfB0n6X+VGTl/UYloLFvzALhge9Gdc9oYGVH5gUC1ulAcxmTir+r0jW7InHx/ej5fBjUG00wVfALyOJqcNbrnSva8tg34s/8oqqFo+hC+xwbZP8/wCtTaIeqorbc/n+k8UQ6bpD+Kgm0lsvFHlJUXrC5opotFubJMHiqGnteqmjSdOZCMZJ9Pafz7VgnKjt4Ychu8OeDdONrOoZwVbPEjj6in/bK5H880r9GlYJpjOoG3PHxTcT0J9TH3aBuutKVOMDt2/z81gHjDTxqbxzG8bfoRX0B1PW212ru9T4UEHJie3wDWIePrW24fluf1o4upg5YuWFt+BNJrmvWWojWo5DJVcjgVzevk965N3sKjP1qiOXg8DGv2416sV6EJz2FQA/B/eulM8V7dQYgzgdoz3HzmifROneYX/FKIXG0AgbYJZ5gBY+eY+hp6QyEXJ0hq6XodP5Hm7Ct5NuxQpMX19JV15ypW4gMAsrCeaBeKOl2rLlEYs4KwdoErB/GJMXOCR+WDVxOqMLrNdJU3LTKtwL5W8wBuJSQf8A3Dk/Wq+vIs7FuIrjaptuJB2g5UqY+kEHsRIM0EYu1ZtyOHFtIB2dzejGexwP+tXV6A4cBuN22QQZPsmRvP096s9UuW7623tIyuNttpj1EAwxMxuIgcDCd5qgmpuztAg5BAHYxII9sDFN/YypK/cHumaJFtm6jAsrG2bV1FG4MAIJ3SOD8ggRUGp8Pi04F9vK3KxABW4y/B2nGfc4GYqlc6o924CxCk+wxIGMdhIEx/OvNbrLbSqIEJiYYspIJwCeB37zQJPpmhyjpxQY03hY6Zbeo1NrzNLcIhlYBipG5e+JHPdZzHFcdQ6NNxfLsm0lzKCXdeT6SzgASM5xn61X6P1QPdVLouXbOf2YJyDG/byF9I5jgZIpqt+Vd3reI09q3c8ywu4bjZLtHlgEyoKvkYE+1FF2+NfkVrtC1qL4tXGF7ThrzKytbAKqpY7ldNmA0GAAIiIozo/GW4fdTbZLblAPMO4oRIaJGc+5xQPrmqZL6Xl/ZXIVlUfjXb+F3PZmABx71H1TxNe1TL5rTsZigGAGdtzn6ls1fJpBLcqXRqPhKxb2Yj3VhwTxmfpVzxtr2OkZc7WIURQbwbca3aPmAtvYsMD0k5Jn59qk691wfedKigMvqdu4j8I/TNZIyTdWd3LFxhbXjQk9J6XLNduKQFnbOM9zmgHVuoF7mZ2gwBTz4y8S27l1bajaIhu2P8KR+tKm70n/ABpsI+5yf4OPmlUfpx/P7kWstrtBAzGYoaTRW/eAtAAyaFGabdmOVUgp0jprXn2iYBk/rTmnRCFwKN/Z/wCFx93FwiTcluPkgD/PvTTremLaQtiIkH6ZifnNcrNmlKVLpHZ9NhhCCvtmWrpPSWHY/wAquaLrV0XdjAsDt2ZwoE8e1MHTulebaL7QqvuZcztyQVb2/wAJoWoNpipkQYn27Qfiq+pVpo1Qx3VMd+k62eGEjB/5ij9gg89yOO9ZvpdaQQ0fpTHo/EBwD/PipDLXYebFfQf6vpco8wFD+nsSwAme0Cf1rGPtLcfeEA/hkj6nGPpWpavq8rzjsP8AlGBWOeMbm6+zn1AmJrTCalkTMWeEo4aYuPVeprrVylo9u1bLOK1shavzLUjXBX64OIM96gNEdow2cijXTdVbUFH4ZGg8eo8qT3GMHtM0DJzXYP1qyRdFzU6xGRVFoKyky4LEsJJAIJj/AKUQ6LrFtt6132rihXiQUaSUZW7MpAPyNw74Bp70U6Xrzb3ABWW4htsrCQQeD8MDDA9iKgUXsZuilrenBdVez5hVg0HZcXhkLGBK8o3pcL2IBBhuj2NSr5ALBQlsMq20fEuN5UqHhnEHhvUJGc/1Wp3SATBbcQT6ZjmBycntU/SjaLxdJIYjMkLzyTIj6njmjsO/BZPSriM9kAtFxSkfvQWhh7DbJ/ShWpDgm5J9TGT8zPbHzTx4ufSFLT6YvYvITaZHO8bYbK3QWDrkiQe9I124Dby0+rjt8n60Mu9FpLjT7IfMwZ5q90rQG5ugxtDNPcBRuYxM4H9apWNK7Biqlgg3NiYWYn6Zq30/qXlpeRR/pkFuewXerN+Z2gfnUT2K/cYvCumdNQ5c7AbdwM4jb+1tleB22szQP4ateMdPcOot3kIFp7SeV5bBotIAgQx+9xI77p70GtawNstrcAAiQVJ3NEGY59vgCjadWSwlp/L23SFe0+4bfTcO/cv7hJXaCIMULm7SRojiXFtgVLX3m6iqjXL9yRloLGMfigA+wntV610tE1AttZa26Eb0aSRHJPxkcVX6/wCJburvpffYLiAD04HpOJ+aZeiXU1V201y3ccs6rP7pYCTkZ+c9quUU4vY7Bl4zScVWvAY8U6vyNMPLaCw2j2z3+KXfDnUU0zFri7miFxJA+lM3jnpa+T+ACOAJ5/P6Ug6bqhEsUgQF/vWb06vs2evzvkuPwUvEWvW7eZwsSc1U6hqUKBVGaN+H7lu8xDgAkmhPiexbt3YtxETWxrVnGbBFsTiuvJaohczRFNYsD09qU7Cgk+z6H+z/AEn/AOBpz/qf/Y/pRvqPSvMQocT+nyp9vrVf7PLX/d2m/wBmP/k1MotR9P8AP8qyfRTTHrO1TQq2uji2u1VgDtiR/h+Y5pT8R+GGJ32hPuvH+7P/AMa07UWAe/0Pcf3FUNVpQywcYiR/h/aheFdGvF6p+THLVtpI2mRyOD+YNT6YEHAP5qefyrRLHhLTIPwkz3LGRHsRx+VQa3RNbnZ61+sMo/8AsP51mnicdnRh6iMnSFS7cby/UMtwsksR9P3RSJ4n0GPzrVhYUKWMSf1ms88ZagBTx+X8qmG1JBZ0pY3Zn12oi+KkuGo9s11zzEnshr8WruQK6gEfNWDRDVhoIxUa2yanMfh71RcV8kM9v1qS2pHFeJayaksoP4gPrNSwoq2E7Wgt3VJVgLmxmKsSoXYskg8OTBgDP1qkoBUiPVODOI9o716t+PSGwcE9vivLVnJhpA7/ABzNTkHxTZJ1DVudqu24W1CrmYH8P5cflVO4++ML+Qg/nXWtvbmO3jnPv3P61AQPzqICT20uiaxg847j4ovp+k2HE/eVViRCbHwp5JYjaCMYkznNBVWi46XeMB0KiCylhtxIBIPfMVLouK5aKTWzbfkSpwRkSDz8jFE9XcZvWBHmFnEAbcmWAHaGPam/wN9n9vXJf8zcu3aLdxWEBslhBHqHFO3T/sjWzbAL+aRPYAfkuf61Um6tGrDBKVSdJmXeG/DRvMCVLKCCV4JE5zW4eHehW7KOyWlTedxAHeIge3/OrXS/Cy6cDasR2H9KseJOrpprDuSMAx9e386Woy7kacmXHShjX5Mb+1PxKWv+TbPpt4J927/pSh0PWgEh+Iop4q23F3rkzLH5OT9aXumX1V/XxToR46MGaTcrZZv2NrNcQwJ4oTfub2knJpi0nl3LhUHB/KgfVND5VwgGRyDV7FOqKup022K5F2umvzzUPm1QL+x9a/Z4v/dul/2Y/q1MjLS/9nv/AIbpf9kP6mmKqSBspXtNOO1cW9MAIOavMK5VaFxGqbop3LIA+KE6wrbBc/5FG9a3pjucVlv2g9XZNyqStu0PUfdj2H5Gs+b7Gz03u22Bevdc23LgQ+nO32nufpNZv1jXb4QNuC8n3Y8kfHtU3V+rNcOMLER/f+1CLlHhw8dsP1Xq/qLhHoicVG3FTreIngz/AJ5qBjWg5jIjU1rtnmo4rpBUKRcuW4DRkiqjIcUR0wxmpPu4Palc6ZuXp3kimgTBqVLe4VbfRe1d6fSxJkD496Lkq0KWCSdNFIWYr8bVan4L8Oaa8gY+ptrblP7pEZ+nzXPVPAaIjsPqMdvpS3lrtGuPoeS0zMHsRXgszTBqPDzs+1FJ9vb5orY8JEKBBLdzHf8AtVvKqsCPo5uTVaFS1pP1pt8PdNfVXLa3mZ1HpHOBM4/OrOg8HsXg4HzWieHPC3k5BUnFLbc3o3YvTxxbkMfhToFnTWwtpYHPqyZ75NHblyBNUNPcMAMoB9xVxSIP9K1dI5uTcrZCdaxGf8/nWU/bB1cKLdkH1EFm944A/M/0p+654iTTIXYwsfnPYD5rAfFnV21F97rfvH0j2UcClXykHL+XH4s/dLvq/oY4oH1OyEuEKcCutHfCtJr9robI/OnGR+6N2VLd4qwI5FW9RqTcEnmqUQaL6BQ39KgMLAzW6j3CinVdFtPwaHbRVElGnR9bfZ6P+7dL/sh/U0x0u/Z9/wCG6X/ZD+ppiqCz9XLCuq8NQgO1l4TP8IJ/PtXzz9ovXje1DW1PotsZ/wBa5Pqb9ZA/Ott8W686fTXroyYJUY5An9JFfNN26CWLkknP1M5k0uMblb8GqUuMOK8nul6Rcuq7BW2oJZgPSMSATwK4Oj/YmFlgdzPiFWDtUZ75P5Cu9B1u5aJ2OyqfxBTGPaah1N5mBgHbOczzxJGKNOVu+gGoOFrsoFcTURq15eJ+YqC5RCmiMrX5RXSntXagbT71RRetaktAPYQKu6ZJMUN05yKO9Lt5FZcujueg96plu10kmABR3pPgy25l2hhBiO09x3FWem2DyKZemZzP196zRm2zsSxRirL3Teg2bLTbQLIgnvVm9pQ6Fc/NdFJWZiKGdMe8Lr+ZlJ9Puf8ApTm09GTfdnlnQIAcD34xXVzRqsEQCcKN3Ldhmprl3YzDB5j5H96Ha7rUJIEkcf3pa49Dqb2hp0OiBALgBoyOf5nmr/3ccgbeDH/Sst8E9buPfbzS7sqlVOYAJ/eM5OBWk2NXKgz+VbIyilRzMkZPaZe0rSoJkfBPzS74h68li6Lj3doS23o7sSf8xUvXvFSae2XfA7e5PsKw/wASeIbmruljieB7D2ob56QhzWK2+/CPfFniy5q7pYkhAfSs4Hz9aXb18nk1MLeYbmotTp9veafFJKkc6blJ2yHdXi6ggV6bWM1AwqAbR0WqWxqWHFVpq/07ThxE1CJ7J9brA1sZzQqKm1OkKtFc7KgUm2fWf2cPPTNKf/Tj9GYUyV8jaPrV+3KpfuooOFW44H6AxVseItV/5m//AMV/71dCrPq6a5c4r5U/7R6r/wAzf/4tz+9fv+0eqj/9m/8A8W5/epRaZr32vapTasWHfy1uXVLvk7UAYEkDnLCsb8WaC1b1BXT+Y1shSpcDcccwMweROc1S6h1G7cP7S67xMbmZo/U0O89gZDEH3BM9u9RKkHKSbVnVq3uYCYkxJ7fWrdjTHybrloVWVCsn1E7iI942zQ17pPc/rUe8+59/z96hSlQR1dmFX07SRM+44qhwc5rg32PLE/majNUFOVuyUNFXenLbIbfyBIoZNeg1adCwnobmYo/04sGAApRRiO9TJqWH7zfqaRkx8joel9V9LwPCeKTbbb5bGPbv9KeOhX3uKGFtgGyJEHn2rE/vL/xN+pqZOrXhxeuf77f3pP6deDYv4lK3as+jk013y52f5+le6UhoBBU/IivnZeuaj/zF7/iP/evD1m//AP3u/wDEf+9H9F/Ip+tu7RvPiHQkqWjK/wAx/ce9JupumSJOazdusXyP9Pd/32/vUJ1tz+N/94/3pcvT2+xkP4jUao03pmoNonHNHE8TC0u922qOZ7/3NYr99ufxv/vH+9cvqnb8TsfqSan6d/IMvX6riMviTxM2rvbmJCDCL7D3Pyar2tSipzn+tLhYzzUZc+9bIxUVSObLLbbYZ1d9KGvck4qoXPua8DH3qxblZcuEkVWfFclj71zNQpuztBNXdLaKmQeKH12bh9zUJFpdhJNTLevNSG6lB5ryapodHO4qqP/Z"/>
          <p:cNvSpPr>
            <a:spLocks noChangeAspect="1" noChangeArrowheads="1"/>
          </p:cNvSpPr>
          <p:nvPr/>
        </p:nvSpPr>
        <p:spPr bwMode="auto">
          <a:xfrm>
            <a:off x="63500" y="-931863"/>
            <a:ext cx="2381250" cy="192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187396" name="Picture 4" descr="http://t3.gstatic.com/images?q=tbn:ANd9GcRcoZf_WM8a_c9F7i3GmQt-59eYgbQPgVctn2k3b1lDuLC97F6ERH_-0KMD2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412776"/>
            <a:ext cx="231708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7398" name="Picture 6" descr="https://secure.techxpress.net/thevintnervault.com/images/uploads/2011031110022899463_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221088"/>
            <a:ext cx="9525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7400" name="Picture 8" descr="http://www.cellartek.com/images/products/AEBEllagitanBarriqueRou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8" y="4652963"/>
            <a:ext cx="1223962" cy="1652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7402" name="Picture 10" descr="http://www.winesandvines.com/content/image/wv_2008-04-01_Chip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4221088"/>
            <a:ext cx="1933575" cy="212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802" name="Picture 12" descr="http://www.cellartek.com/images/products/AEBprotanPepinOxilin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3663" y="2997200"/>
            <a:ext cx="10064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14" descr="http://www.cellartek.com/images/products/AEBprotanRaisi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188" y="3500438"/>
            <a:ext cx="10414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1557338"/>
            <a:ext cx="5040312" cy="4572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CA" smtClean="0">
                <a:solidFill>
                  <a:schemeClr val="tx2"/>
                </a:solidFill>
              </a:rPr>
              <a:t>In the Vineyard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CA" smtClean="0"/>
              <a:t>Fruit Maturity</a:t>
            </a:r>
          </a:p>
          <a:p>
            <a:pPr lvl="2" eaLnBrk="1" hangingPunct="1"/>
            <a:r>
              <a:rPr lang="en-CA" smtClean="0"/>
              <a:t>pH, TA, Brix</a:t>
            </a:r>
          </a:p>
          <a:p>
            <a:pPr lvl="2" eaLnBrk="1" hangingPunct="1"/>
            <a:r>
              <a:rPr lang="en-CA" smtClean="0"/>
              <a:t>Flavour Development</a:t>
            </a:r>
          </a:p>
          <a:p>
            <a:pPr lvl="2" eaLnBrk="1" hangingPunct="1"/>
            <a:r>
              <a:rPr lang="en-CA" smtClean="0"/>
              <a:t>Phenolic Ripeness</a:t>
            </a:r>
          </a:p>
          <a:p>
            <a:pPr lvl="2" eaLnBrk="1" hangingPunct="1"/>
            <a:r>
              <a:rPr lang="en-CA" smtClean="0"/>
              <a:t>Disease Pressures</a:t>
            </a:r>
          </a:p>
          <a:p>
            <a:pPr lvl="2" eaLnBrk="1" hangingPunct="1"/>
            <a:r>
              <a:rPr lang="en-CA" smtClean="0"/>
              <a:t>Sampling Procedure</a:t>
            </a:r>
          </a:p>
          <a:p>
            <a:pPr lvl="2" eaLnBrk="1" hangingPunct="1"/>
            <a:endParaRPr lang="en-CA" smtClean="0"/>
          </a:p>
          <a:p>
            <a:pPr eaLnBrk="1" hangingPunct="1">
              <a:buFont typeface="Wingdings" pitchFamily="2" charset="2"/>
              <a:buChar char="Ø"/>
            </a:pPr>
            <a:r>
              <a:rPr lang="en-CA" smtClean="0">
                <a:solidFill>
                  <a:schemeClr val="tx2"/>
                </a:solidFill>
              </a:rPr>
              <a:t>At Harvest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CA" smtClean="0"/>
              <a:t>Trained crews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CA" smtClean="0"/>
              <a:t>Rapid Pick to Processing Times</a:t>
            </a:r>
          </a:p>
          <a:p>
            <a:pPr lvl="1" eaLnBrk="1" hangingPunct="1">
              <a:buFont typeface="Wingdings" pitchFamily="2" charset="2"/>
              <a:buChar char="§"/>
            </a:pPr>
            <a:endParaRPr lang="en-CA" smtClean="0"/>
          </a:p>
          <a:p>
            <a:pPr lvl="1" eaLnBrk="1" hangingPunct="1"/>
            <a:endParaRPr lang="en-CA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859216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mtClean="0">
                <a:solidFill>
                  <a:schemeClr val="tx2"/>
                </a:solidFill>
              </a:rPr>
              <a:t>Successful Fermentation Strategies</a:t>
            </a:r>
            <a:endParaRPr lang="en-CA">
              <a:solidFill>
                <a:schemeClr val="tx2"/>
              </a:solidFill>
            </a:endParaRPr>
          </a:p>
        </p:txBody>
      </p:sp>
      <p:pic>
        <p:nvPicPr>
          <p:cNvPr id="215042" name="Picture 2" descr="http://gswinery.files.wordpress.com/2011/04/dsc_29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708920"/>
            <a:ext cx="3431963" cy="2279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4" descr="CT-only-logo-2cl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6165850"/>
            <a:ext cx="15128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3095625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I appreciate your time to attend this seminar and sincerely hope you were able to take away some useful information to help you make the best wines you can, even in a challenging harvest like the one that looks like it’s shaping up out there as we speak...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CA" dirty="0" smtClean="0"/>
              <a:t>If you’d like to discuss anything from any of the slides further, don’t hesitate to contact me directly.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CA" dirty="0" smtClean="0"/>
              <a:t>     </a:t>
            </a:r>
            <a:r>
              <a:rPr lang="en-CA" dirty="0" smtClean="0">
                <a:solidFill>
                  <a:schemeClr val="tx2"/>
                </a:solidFill>
              </a:rPr>
              <a:t>Corrie Krehbiel  </a:t>
            </a:r>
            <a:r>
              <a:rPr lang="en-CA" u="sng" dirty="0" smtClean="0">
                <a:solidFill>
                  <a:schemeClr val="tx2"/>
                </a:solidFill>
                <a:hlinkClick r:id="rId2"/>
              </a:rPr>
              <a:t>ckrehbiel@cellartek.com</a:t>
            </a:r>
            <a:r>
              <a:rPr lang="en-CA" u="sng" dirty="0" smtClean="0">
                <a:solidFill>
                  <a:schemeClr val="tx2"/>
                </a:solidFill>
              </a:rPr>
              <a:t>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CA" dirty="0" smtClean="0">
                <a:solidFill>
                  <a:schemeClr val="tx2"/>
                </a:solidFill>
              </a:rPr>
              <a:t>                                          250-878-5957</a:t>
            </a:r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99792" y="188640"/>
            <a:ext cx="2746648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mtClean="0">
                <a:solidFill>
                  <a:schemeClr val="tx2"/>
                </a:solidFill>
              </a:rPr>
              <a:t>Thank-you.</a:t>
            </a:r>
            <a:endParaRPr lang="en-CA">
              <a:solidFill>
                <a:schemeClr val="tx2"/>
              </a:solidFill>
            </a:endParaRPr>
          </a:p>
        </p:txBody>
      </p:sp>
      <p:pic>
        <p:nvPicPr>
          <p:cNvPr id="34820" name="Picture 5" descr="CT-only-logo-2cl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6165850"/>
            <a:ext cx="15128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imag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332656"/>
            <a:ext cx="1181100" cy="1171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6370" name="Picture 2" descr="http://www.therealestateblogster.com/wp-content/uploads/2010/02/vineyard_suns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286912"/>
            <a:ext cx="3145557" cy="2084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6374" name="Picture 6" descr="http://c.photoshelter.com/img-get/I0000vf2sqoVZ11Y/s/710/cowichan-vineyards-92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4653136"/>
            <a:ext cx="2713534" cy="1809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060575"/>
            <a:ext cx="4464050" cy="388937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CA" smtClean="0"/>
              <a:t>Processing Considerations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CA" smtClean="0"/>
              <a:t>Sorting</a:t>
            </a:r>
          </a:p>
          <a:p>
            <a:pPr lvl="1" eaLnBrk="1" hangingPunct="1">
              <a:buFont typeface="Wingdings" pitchFamily="2" charset="2"/>
              <a:buChar char="§"/>
            </a:pPr>
            <a:endParaRPr lang="en-CA" smtClean="0"/>
          </a:p>
          <a:p>
            <a:pPr lvl="1" eaLnBrk="1" hangingPunct="1">
              <a:buFont typeface="Wingdings" pitchFamily="2" charset="2"/>
              <a:buChar char="§"/>
            </a:pPr>
            <a:r>
              <a:rPr lang="en-CA" smtClean="0"/>
              <a:t>Crushed or Whole Cluster?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CA" smtClean="0">
                <a:solidFill>
                  <a:schemeClr val="tx2"/>
                </a:solidFill>
              </a:rPr>
              <a:t>Crushed Fruit:</a:t>
            </a:r>
          </a:p>
          <a:p>
            <a:pPr lvl="3" eaLnBrk="1" hangingPunct="1">
              <a:buFont typeface="Wingdings" pitchFamily="2" charset="2"/>
              <a:buChar char="§"/>
            </a:pPr>
            <a:r>
              <a:rPr lang="en-CA" smtClean="0">
                <a:solidFill>
                  <a:schemeClr val="tx2"/>
                </a:solidFill>
              </a:rPr>
              <a:t>Advantages:</a:t>
            </a:r>
          </a:p>
          <a:p>
            <a:pPr lvl="4" eaLnBrk="1" hangingPunct="1">
              <a:buFont typeface="Wingdings" pitchFamily="2" charset="2"/>
              <a:buChar char="§"/>
            </a:pPr>
            <a:r>
              <a:rPr lang="en-CA" smtClean="0"/>
              <a:t>Less press space required</a:t>
            </a:r>
          </a:p>
          <a:p>
            <a:pPr lvl="4" eaLnBrk="1" hangingPunct="1">
              <a:buFont typeface="Wingdings" pitchFamily="2" charset="2"/>
              <a:buChar char="§"/>
            </a:pPr>
            <a:r>
              <a:rPr lang="en-CA" smtClean="0"/>
              <a:t>Increased yield</a:t>
            </a:r>
          </a:p>
          <a:p>
            <a:pPr lvl="3" eaLnBrk="1" hangingPunct="1">
              <a:buFont typeface="Wingdings" pitchFamily="2" charset="2"/>
              <a:buChar char="§"/>
            </a:pPr>
            <a:r>
              <a:rPr lang="en-CA" smtClean="0">
                <a:solidFill>
                  <a:schemeClr val="tx2"/>
                </a:solidFill>
              </a:rPr>
              <a:t>Disadvantages:</a:t>
            </a:r>
          </a:p>
          <a:p>
            <a:pPr lvl="4" eaLnBrk="1" hangingPunct="1">
              <a:buFont typeface="Wingdings" pitchFamily="2" charset="2"/>
              <a:buChar char="§"/>
            </a:pPr>
            <a:r>
              <a:rPr lang="en-CA" smtClean="0"/>
              <a:t>Increased solid content</a:t>
            </a:r>
          </a:p>
          <a:p>
            <a:pPr lvl="4" eaLnBrk="1" hangingPunct="1">
              <a:buFont typeface="Wingdings" pitchFamily="2" charset="2"/>
              <a:buChar char="§"/>
            </a:pPr>
            <a:r>
              <a:rPr lang="en-CA" smtClean="0"/>
              <a:t>Increased harsh phenolics</a:t>
            </a:r>
          </a:p>
          <a:p>
            <a:pPr lvl="1" eaLnBrk="1" hangingPunct="1">
              <a:buFont typeface="Wingdings" pitchFamily="2" charset="2"/>
              <a:buChar char="§"/>
            </a:pPr>
            <a:endParaRPr lang="en-CA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87208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mtClean="0">
                <a:solidFill>
                  <a:schemeClr val="tx2"/>
                </a:solidFill>
              </a:rPr>
              <a:t>Successful Fermentation Strategies</a:t>
            </a:r>
            <a:endParaRPr lang="en-CA">
              <a:solidFill>
                <a:schemeClr val="tx2"/>
              </a:solidFill>
            </a:endParaRPr>
          </a:p>
        </p:txBody>
      </p:sp>
      <p:pic>
        <p:nvPicPr>
          <p:cNvPr id="214018" name="Picture 2" descr="http://societygrapevine.com/wp-content/uploads/2011/03/Cullen-Wines-grape-sorting-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556792"/>
            <a:ext cx="3503767" cy="2618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4" descr="CT-only-logo-2cl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6165850"/>
            <a:ext cx="15128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20" name="Picture 4" descr="http://www.moonstonecellars.com/blog/uploaded_images/IIL-7602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93096"/>
            <a:ext cx="1800200" cy="2369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4021" name="Picture 5" descr="C:\Users\user\AppData\Local\Microsoft\Windows\Temporary Internet Files\Content.Outlook\9Q3WIP4P\ph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581128"/>
            <a:ext cx="2217485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4402137" cy="3057525"/>
          </a:xfrm>
        </p:spPr>
        <p:txBody>
          <a:bodyPr>
            <a:normAutofit lnSpcReduction="10000"/>
          </a:bodyPr>
          <a:lstStyle/>
          <a:p>
            <a:pPr marL="1005840" lvl="2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" pitchFamily="2" charset="2"/>
              <a:buChar char="§"/>
              <a:defRPr/>
            </a:pPr>
            <a:r>
              <a:rPr lang="en-CA" dirty="0" smtClean="0">
                <a:solidFill>
                  <a:schemeClr val="tx2"/>
                </a:solidFill>
              </a:rPr>
              <a:t>Whole Cluster</a:t>
            </a:r>
          </a:p>
          <a:p>
            <a:pPr marL="1280160" lvl="3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§"/>
              <a:defRPr/>
            </a:pPr>
            <a:r>
              <a:rPr lang="en-CA" dirty="0" smtClean="0">
                <a:solidFill>
                  <a:schemeClr val="tx2"/>
                </a:solidFill>
              </a:rPr>
              <a:t>Advantages:</a:t>
            </a:r>
          </a:p>
          <a:p>
            <a:pPr marL="1554480" lvl="4" eaLnBrk="1" fontAlgn="auto" hangingPunct="1">
              <a:spcBef>
                <a:spcPts val="34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§"/>
              <a:defRPr/>
            </a:pPr>
            <a:r>
              <a:rPr lang="en-CA" dirty="0" smtClean="0"/>
              <a:t>Fewer Solids</a:t>
            </a:r>
          </a:p>
          <a:p>
            <a:pPr marL="1554480" lvl="4" eaLnBrk="1" fontAlgn="auto" hangingPunct="1">
              <a:spcBef>
                <a:spcPts val="34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§"/>
              <a:defRPr/>
            </a:pPr>
            <a:r>
              <a:rPr lang="en-CA" dirty="0" smtClean="0"/>
              <a:t>Less Sensitive to Oxidation</a:t>
            </a:r>
          </a:p>
          <a:p>
            <a:pPr marL="1554480" lvl="4" eaLnBrk="1" fontAlgn="auto" hangingPunct="1">
              <a:spcBef>
                <a:spcPts val="34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§"/>
              <a:defRPr/>
            </a:pPr>
            <a:r>
              <a:rPr lang="en-CA" dirty="0" smtClean="0"/>
              <a:t>Fewer Harsh </a:t>
            </a:r>
            <a:r>
              <a:rPr lang="en-CA" dirty="0" err="1" smtClean="0"/>
              <a:t>Phenolics</a:t>
            </a:r>
            <a:endParaRPr lang="en-CA" dirty="0" smtClean="0"/>
          </a:p>
          <a:p>
            <a:pPr marL="1280160" lvl="3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§"/>
              <a:defRPr/>
            </a:pPr>
            <a:r>
              <a:rPr lang="en-CA" dirty="0" smtClean="0">
                <a:solidFill>
                  <a:schemeClr val="tx2"/>
                </a:solidFill>
              </a:rPr>
              <a:t>Disadvantages:</a:t>
            </a:r>
          </a:p>
          <a:p>
            <a:pPr marL="1554480" lvl="4" eaLnBrk="1" fontAlgn="auto" hangingPunct="1">
              <a:spcBef>
                <a:spcPts val="34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§"/>
              <a:defRPr/>
            </a:pPr>
            <a:r>
              <a:rPr lang="en-CA" dirty="0" smtClean="0"/>
              <a:t>Smaller press loads,</a:t>
            </a:r>
          </a:p>
          <a:p>
            <a:pPr marL="1554480" lvl="4" eaLnBrk="1" fontAlgn="auto" hangingPunct="1">
              <a:spcBef>
                <a:spcPts val="34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§"/>
              <a:defRPr/>
            </a:pPr>
            <a:r>
              <a:rPr lang="en-CA" dirty="0" smtClean="0"/>
              <a:t>i.e. “Takes more time”</a:t>
            </a:r>
          </a:p>
          <a:p>
            <a:pPr marL="1554480" lvl="4" eaLnBrk="1" fontAlgn="auto" hangingPunct="1">
              <a:spcBef>
                <a:spcPts val="34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§"/>
              <a:defRPr/>
            </a:pPr>
            <a:endParaRPr lang="en-CA" dirty="0"/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" pitchFamily="2" charset="2"/>
              <a:buChar char="§"/>
              <a:defRPr/>
            </a:pPr>
            <a:r>
              <a:rPr lang="en-CA" dirty="0" smtClean="0"/>
              <a:t>Maceration Time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5987008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mtClean="0">
                <a:solidFill>
                  <a:schemeClr val="tx2"/>
                </a:solidFill>
              </a:rPr>
              <a:t>Processing Considerations</a:t>
            </a:r>
            <a:endParaRPr lang="en-CA">
              <a:solidFill>
                <a:schemeClr val="tx2"/>
              </a:solidFill>
            </a:endParaRPr>
          </a:p>
        </p:txBody>
      </p:sp>
      <p:pic>
        <p:nvPicPr>
          <p:cNvPr id="9220" name="Picture 3" descr="CT-only-logo-2cl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165850"/>
            <a:ext cx="15128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995" name="Picture 3" descr="E:\BlackBerry\camera\Summerland-20110929-00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628800"/>
            <a:ext cx="253828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2997" name="Picture 5" descr="http://4.bp.blogspot.com/_IYlnIeP9Si8/TTZORqMPk7I/AAAAAAAAAFo/nqfxbA2NFTs/s1600/grapes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653136"/>
            <a:ext cx="2850569" cy="1897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844675"/>
            <a:ext cx="5111750" cy="4392613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CA" dirty="0" smtClean="0">
                <a:solidFill>
                  <a:schemeClr val="tx2"/>
                </a:solidFill>
              </a:rPr>
              <a:t>Why do I need to analyze my juice?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CA" dirty="0" smtClean="0">
                <a:solidFill>
                  <a:schemeClr val="tx2"/>
                </a:solidFill>
              </a:rPr>
              <a:t>Components to analyze:</a:t>
            </a:r>
          </a:p>
          <a:p>
            <a:pPr marL="1005840" lvl="2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" pitchFamily="2" charset="2"/>
              <a:buChar char="Ø"/>
              <a:defRPr/>
            </a:pPr>
            <a:r>
              <a:rPr lang="en-CA" dirty="0" smtClean="0"/>
              <a:t>pH, TA, </a:t>
            </a:r>
            <a:r>
              <a:rPr lang="en-CA" dirty="0" err="1" smtClean="0"/>
              <a:t>Brix</a:t>
            </a:r>
            <a:r>
              <a:rPr lang="en-CA" dirty="0" smtClean="0"/>
              <a:t>, YAN</a:t>
            </a:r>
          </a:p>
          <a:p>
            <a:pPr marL="1005840" lvl="2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" pitchFamily="2" charset="2"/>
              <a:buChar char="Ø"/>
              <a:defRPr/>
            </a:pPr>
            <a:endParaRPr lang="en-CA" dirty="0"/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CA" dirty="0" smtClean="0">
                <a:solidFill>
                  <a:schemeClr val="tx2"/>
                </a:solidFill>
              </a:rPr>
              <a:t>Why Measure YAN?</a:t>
            </a:r>
          </a:p>
          <a:p>
            <a:pPr marL="1005840" lvl="2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" pitchFamily="2" charset="2"/>
              <a:buChar char="§"/>
              <a:defRPr/>
            </a:pPr>
            <a:r>
              <a:rPr lang="en-CA" dirty="0" smtClean="0"/>
              <a:t>To determine the amount of nitrogen that is needed to ensure a successful fermentation.</a:t>
            </a:r>
          </a:p>
          <a:p>
            <a:pPr marL="1005840" lvl="2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" pitchFamily="2" charset="2"/>
              <a:buChar char="§"/>
              <a:defRPr/>
            </a:pPr>
            <a:r>
              <a:rPr lang="en-CA" dirty="0" smtClean="0"/>
              <a:t>Note:  if the YAN is &lt;140 mg/L, it will also be lacking in lipids; therefore, yeast enhancers (</a:t>
            </a:r>
            <a:r>
              <a:rPr lang="en-CA" dirty="0" err="1" smtClean="0"/>
              <a:t>Dynastart</a:t>
            </a:r>
            <a:r>
              <a:rPr lang="en-CA" dirty="0" smtClean="0"/>
              <a:t>/</a:t>
            </a:r>
            <a:r>
              <a:rPr lang="en-CA" dirty="0" err="1" smtClean="0"/>
              <a:t>Fermoplus</a:t>
            </a:r>
            <a:r>
              <a:rPr lang="en-CA" dirty="0" smtClean="0"/>
              <a:t> Energy </a:t>
            </a:r>
            <a:r>
              <a:rPr lang="en-CA" dirty="0" err="1" smtClean="0"/>
              <a:t>Glu</a:t>
            </a:r>
            <a:r>
              <a:rPr lang="en-CA" dirty="0" smtClean="0"/>
              <a:t>) are necessary.</a:t>
            </a:r>
          </a:p>
          <a:p>
            <a:pPr marL="1005840" lvl="2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" pitchFamily="2" charset="2"/>
              <a:buChar char="Ø"/>
              <a:defRPr/>
            </a:pPr>
            <a:endParaRPr lang="en-CA" dirty="0" smtClean="0"/>
          </a:p>
          <a:p>
            <a:pPr marL="1005840" lvl="2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" pitchFamily="2" charset="2"/>
              <a:buChar char="Ø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620688"/>
            <a:ext cx="5554960" cy="11521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mtClean="0">
                <a:solidFill>
                  <a:schemeClr val="tx2"/>
                </a:solidFill>
              </a:rPr>
              <a:t> Pre-fermentation Analysis</a:t>
            </a:r>
            <a:br>
              <a:rPr lang="en-CA" smtClean="0">
                <a:solidFill>
                  <a:schemeClr val="tx2"/>
                </a:solidFill>
              </a:rPr>
            </a:br>
            <a:endParaRPr lang="en-CA">
              <a:solidFill>
                <a:schemeClr val="tx2"/>
              </a:solidFill>
            </a:endParaRPr>
          </a:p>
        </p:txBody>
      </p:sp>
      <p:pic>
        <p:nvPicPr>
          <p:cNvPr id="10244" name="Picture 3" descr="CT-only-logo-2cl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165850"/>
            <a:ext cx="15128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70" name="Picture 2" descr="http://www.colinadoro.com/image.axd?picture=2010%2F11%2FTA-Measurement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844824"/>
            <a:ext cx="288032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3416300"/>
          </a:xfrm>
        </p:spPr>
        <p:txBody>
          <a:bodyPr/>
          <a:lstStyle/>
          <a:p>
            <a:pPr marL="514350" indent="-514350" eaLnBrk="1" hangingPunct="1">
              <a:buFont typeface="Constantia" pitchFamily="18" charset="0"/>
              <a:buAutoNum type="arabicPeriod"/>
            </a:pPr>
            <a:r>
              <a:rPr lang="en-CA" smtClean="0"/>
              <a:t>Take 50mL of Clarified Must</a:t>
            </a:r>
          </a:p>
          <a:p>
            <a:pPr marL="514350" indent="-514350" eaLnBrk="1" hangingPunct="1">
              <a:buFont typeface="Constantia" pitchFamily="18" charset="0"/>
              <a:buAutoNum type="arabicPeriod"/>
            </a:pPr>
            <a:r>
              <a:rPr lang="en-CA" smtClean="0"/>
              <a:t>Adjust the solution to pH 8.5 with 1N NaOH</a:t>
            </a:r>
          </a:p>
          <a:p>
            <a:pPr marL="514350" indent="-514350" eaLnBrk="1" hangingPunct="1">
              <a:buFont typeface="Constantia" pitchFamily="18" charset="0"/>
              <a:buAutoNum type="arabicPeriod"/>
            </a:pPr>
            <a:r>
              <a:rPr lang="en-CA" smtClean="0"/>
              <a:t>Add 20mL Formaldehyde</a:t>
            </a:r>
          </a:p>
          <a:p>
            <a:pPr marL="514350" indent="-514350" eaLnBrk="1" hangingPunct="1">
              <a:buFont typeface="Constantia" pitchFamily="18" charset="0"/>
              <a:buAutoNum type="arabicPeriod"/>
            </a:pPr>
            <a:r>
              <a:rPr lang="en-CA" smtClean="0"/>
              <a:t>Wait 2-3 Minutes.</a:t>
            </a:r>
          </a:p>
          <a:p>
            <a:pPr marL="514350" indent="-514350" eaLnBrk="1" hangingPunct="1">
              <a:buFont typeface="Constantia" pitchFamily="18" charset="0"/>
              <a:buAutoNum type="arabicPeriod"/>
            </a:pPr>
            <a:r>
              <a:rPr lang="en-CA" smtClean="0"/>
              <a:t>Titrate with  0.1N NaOH until the pH is back to 8.5  (The number of ml needed is “n”)</a:t>
            </a:r>
          </a:p>
          <a:p>
            <a:pPr marL="514350" indent="-514350" eaLnBrk="1" hangingPunct="1">
              <a:buFont typeface="Constantia" pitchFamily="18" charset="0"/>
              <a:buAutoNum type="arabicPeriod"/>
            </a:pPr>
            <a:r>
              <a:rPr lang="en-CA" smtClean="0"/>
              <a:t>YAN (mg/L) = n x 28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mtClean="0">
                <a:solidFill>
                  <a:schemeClr val="tx2"/>
                </a:solidFill>
              </a:rPr>
              <a:t>How to Measure </a:t>
            </a:r>
            <a:r>
              <a:rPr lang="en-CA" err="1" smtClean="0">
                <a:solidFill>
                  <a:schemeClr val="tx2"/>
                </a:solidFill>
              </a:rPr>
              <a:t>Assimilable</a:t>
            </a:r>
            <a:r>
              <a:rPr lang="en-CA" smtClean="0">
                <a:solidFill>
                  <a:schemeClr val="tx2"/>
                </a:solidFill>
              </a:rPr>
              <a:t> Nitrogen</a:t>
            </a:r>
            <a:endParaRPr lang="en-CA">
              <a:solidFill>
                <a:schemeClr val="tx2"/>
              </a:solidFill>
            </a:endParaRPr>
          </a:p>
        </p:txBody>
      </p:sp>
      <p:pic>
        <p:nvPicPr>
          <p:cNvPr id="11268" name="Picture 3" descr="CT-only-logo-2cl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165850"/>
            <a:ext cx="15128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46" name="Picture 2" descr="http://www.wineterroirs.com/images/garagiste_wine_la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597624"/>
            <a:ext cx="2812182" cy="1771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84725"/>
          </a:xfrm>
        </p:spPr>
        <p:txBody>
          <a:bodyPr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CA" dirty="0" smtClean="0">
                <a:solidFill>
                  <a:schemeClr val="tx2"/>
                </a:solidFill>
              </a:rPr>
              <a:t>SO</a:t>
            </a:r>
            <a:r>
              <a:rPr lang="en-CA" sz="2400" dirty="0" smtClean="0">
                <a:solidFill>
                  <a:schemeClr val="tx2"/>
                </a:solidFill>
              </a:rPr>
              <a:t>2</a:t>
            </a:r>
            <a:r>
              <a:rPr lang="en-CA" dirty="0" smtClean="0">
                <a:solidFill>
                  <a:schemeClr val="tx2"/>
                </a:solidFill>
              </a:rPr>
              <a:t> </a:t>
            </a:r>
            <a:endParaRPr lang="en-CA" sz="3600" dirty="0" smtClean="0">
              <a:solidFill>
                <a:schemeClr val="tx2"/>
              </a:solidFill>
            </a:endParaRPr>
          </a:p>
          <a:p>
            <a:pPr marL="1314450" lvl="2" indent="-514350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CA" dirty="0" smtClean="0"/>
              <a:t>Used to protect the juice from oxidation</a:t>
            </a:r>
          </a:p>
          <a:p>
            <a:pPr marL="1314450" lvl="2" indent="-514350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CA" dirty="0" smtClean="0"/>
              <a:t>Prevents the multiplication of spoilage organisms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CA" dirty="0" smtClean="0">
                <a:solidFill>
                  <a:schemeClr val="tx2"/>
                </a:solidFill>
              </a:rPr>
              <a:t>Enzymes</a:t>
            </a:r>
          </a:p>
          <a:p>
            <a:pPr marL="1314450" lvl="2" indent="-514350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CA" dirty="0" smtClean="0"/>
              <a:t>In the grape and juice stage, </a:t>
            </a:r>
            <a:r>
              <a:rPr lang="en-CA" dirty="0" err="1" smtClean="0"/>
              <a:t>pectolytic</a:t>
            </a:r>
            <a:r>
              <a:rPr lang="en-CA" dirty="0" smtClean="0"/>
              <a:t> enzymes are used</a:t>
            </a:r>
          </a:p>
          <a:p>
            <a:pPr marL="1314450" lvl="2" indent="-514350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CA" dirty="0" smtClean="0"/>
              <a:t>Functions:</a:t>
            </a:r>
          </a:p>
          <a:p>
            <a:pPr marL="1771650" lvl="3" indent="-51435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Arial" pitchFamily="34" charset="0"/>
              <a:buChar char="•"/>
              <a:defRPr/>
            </a:pPr>
            <a:r>
              <a:rPr lang="en-CA" dirty="0" smtClean="0"/>
              <a:t>Increases free run yield</a:t>
            </a:r>
          </a:p>
          <a:p>
            <a:pPr marL="1771650" lvl="3" indent="-51435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Arial" pitchFamily="34" charset="0"/>
              <a:buChar char="•"/>
              <a:defRPr/>
            </a:pPr>
            <a:r>
              <a:rPr lang="en-CA" dirty="0" smtClean="0"/>
              <a:t>Improves settling</a:t>
            </a:r>
          </a:p>
          <a:p>
            <a:pPr marL="1314450" lvl="2" indent="-514350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CA" dirty="0" smtClean="0"/>
              <a:t>Temperature is Important!!</a:t>
            </a:r>
          </a:p>
          <a:p>
            <a:pPr marL="1314450" lvl="2" indent="-514350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endParaRPr lang="en-CA" dirty="0" smtClean="0"/>
          </a:p>
          <a:p>
            <a:pPr marL="1314450" lvl="2" indent="-514350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CA" dirty="0" smtClean="0"/>
              <a:t>Consider your variety</a:t>
            </a:r>
          </a:p>
          <a:p>
            <a:pPr marL="1314450" lvl="2" indent="-514350" eaLnBrk="1" fontAlgn="auto" hangingPunct="1">
              <a:spcAft>
                <a:spcPts val="0"/>
              </a:spcAft>
              <a:buClr>
                <a:schemeClr val="accent2">
                  <a:shade val="50000"/>
                </a:schemeClr>
              </a:buClr>
              <a:buFont typeface="Wingdings 2"/>
              <a:buChar char=""/>
              <a:defRPr/>
            </a:pPr>
            <a:r>
              <a:rPr lang="en-CA" dirty="0" smtClean="0"/>
              <a:t>Note: </a:t>
            </a:r>
            <a:r>
              <a:rPr lang="en-CA" dirty="0" err="1" smtClean="0"/>
              <a:t>Pectolytic</a:t>
            </a:r>
            <a:r>
              <a:rPr lang="en-CA" dirty="0" smtClean="0"/>
              <a:t> enzymes with B-</a:t>
            </a:r>
            <a:r>
              <a:rPr lang="en-CA" dirty="0" err="1" smtClean="0"/>
              <a:t>glucosidase</a:t>
            </a:r>
            <a:r>
              <a:rPr lang="en-CA" dirty="0" smtClean="0"/>
              <a:t> activities may be used later.  </a:t>
            </a:r>
            <a:r>
              <a:rPr lang="en-CA" dirty="0" err="1" smtClean="0"/>
              <a:t>Glucanases</a:t>
            </a:r>
            <a:r>
              <a:rPr lang="en-CA" dirty="0" smtClean="0"/>
              <a:t> may be used later with grapes with rot.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71184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mtClean="0">
                <a:solidFill>
                  <a:schemeClr val="tx2"/>
                </a:solidFill>
              </a:rPr>
              <a:t>Juice Additions And Adjustments</a:t>
            </a:r>
            <a:endParaRPr lang="en-CA">
              <a:solidFill>
                <a:schemeClr val="tx2"/>
              </a:solidFill>
            </a:endParaRPr>
          </a:p>
        </p:txBody>
      </p:sp>
      <p:pic>
        <p:nvPicPr>
          <p:cNvPr id="12292" name="Picture 3" descr="CT-only-logo-2cl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165850"/>
            <a:ext cx="15128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2" name="Picture 2" descr="http://blog.snooth.com/wp-content/uploads/2008/08/lrk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0125" y="3429000"/>
            <a:ext cx="2400267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484313"/>
            <a:ext cx="8229600" cy="4572000"/>
          </a:xfrm>
        </p:spPr>
        <p:txBody>
          <a:bodyPr/>
          <a:lstStyle/>
          <a:p>
            <a:pPr marL="514350" indent="-514350" eaLnBrk="1" hangingPunct="1">
              <a:buFont typeface="Constantia" pitchFamily="18" charset="0"/>
              <a:buAutoNum type="arabicPeriod" startAt="3"/>
            </a:pPr>
            <a:r>
              <a:rPr lang="en-CA" smtClean="0">
                <a:solidFill>
                  <a:schemeClr val="tx2"/>
                </a:solidFill>
              </a:rPr>
              <a:t>De-acidification</a:t>
            </a:r>
          </a:p>
          <a:p>
            <a:pPr marL="1314450" lvl="2" indent="-514350" eaLnBrk="1" hangingPunct="1">
              <a:buFont typeface="Constantia" pitchFamily="18" charset="0"/>
              <a:buAutoNum type="romanLcPeriod"/>
            </a:pPr>
            <a:r>
              <a:rPr lang="en-CA" smtClean="0">
                <a:solidFill>
                  <a:schemeClr val="tx2"/>
                </a:solidFill>
              </a:rPr>
              <a:t>Potassium Carbonate or Potassium Bicarbonate</a:t>
            </a:r>
          </a:p>
          <a:p>
            <a:pPr marL="1771650" lvl="3" indent="-514350" eaLnBrk="1" hangingPunct="1"/>
            <a:r>
              <a:rPr lang="en-CA" smtClean="0"/>
              <a:t>PPT of Potassium Bitartrate</a:t>
            </a:r>
          </a:p>
          <a:p>
            <a:pPr marL="1771650" lvl="3" indent="-514350" eaLnBrk="1" hangingPunct="1"/>
            <a:r>
              <a:rPr lang="en-CA" smtClean="0"/>
              <a:t>Decrease of 1g/L requires</a:t>
            </a:r>
          </a:p>
          <a:p>
            <a:pPr marL="2228850" lvl="4" indent="-514350" eaLnBrk="1" hangingPunct="1"/>
            <a:r>
              <a:rPr lang="en-CA" smtClean="0"/>
              <a:t>0.9g/L Potassium Bicarbonate</a:t>
            </a:r>
          </a:p>
          <a:p>
            <a:pPr marL="2228850" lvl="4" indent="-514350" eaLnBrk="1" hangingPunct="1"/>
            <a:r>
              <a:rPr lang="en-CA" smtClean="0"/>
              <a:t>0.62g/L Potassium Carbonate</a:t>
            </a:r>
          </a:p>
          <a:p>
            <a:pPr marL="1771650" lvl="3" indent="-514350" eaLnBrk="1" hangingPunct="1"/>
            <a:r>
              <a:rPr lang="en-CA" smtClean="0"/>
              <a:t>Potassium bicarbonate easily precipitates by chilling</a:t>
            </a:r>
          </a:p>
          <a:p>
            <a:pPr marL="1771650" lvl="3" indent="-514350" eaLnBrk="1" hangingPunct="1"/>
            <a:r>
              <a:rPr lang="en-CA" smtClean="0"/>
              <a:t>Example:  Deacid</a:t>
            </a:r>
          </a:p>
          <a:p>
            <a:pPr marL="1771650" lvl="3" indent="-514350" eaLnBrk="1" hangingPunct="1"/>
            <a:endParaRPr lang="en-CA" smtClean="0"/>
          </a:p>
          <a:p>
            <a:pPr marL="1314450" lvl="2" indent="-514350" eaLnBrk="1" hangingPunct="1">
              <a:buFont typeface="Constantia" pitchFamily="18" charset="0"/>
              <a:buAutoNum type="romanLcPeriod"/>
            </a:pPr>
            <a:r>
              <a:rPr lang="en-CA" smtClean="0">
                <a:solidFill>
                  <a:schemeClr val="tx2"/>
                </a:solidFill>
              </a:rPr>
              <a:t>Calcium Carbonate</a:t>
            </a:r>
          </a:p>
          <a:p>
            <a:pPr marL="1771650" lvl="3" indent="-514350" eaLnBrk="1" hangingPunct="1"/>
            <a:r>
              <a:rPr lang="en-CA" smtClean="0"/>
              <a:t>PPT of Calcium Tartrate</a:t>
            </a:r>
          </a:p>
          <a:p>
            <a:pPr marL="1771650" lvl="3" indent="-514350" eaLnBrk="1" hangingPunct="1"/>
            <a:r>
              <a:rPr lang="en-CA" smtClean="0"/>
              <a:t>Decrease of 1g/L requires 0.45 g/L Calcium Carbonate</a:t>
            </a:r>
          </a:p>
          <a:p>
            <a:pPr marL="1771650" lvl="3" indent="-514350" eaLnBrk="1" hangingPunct="1"/>
            <a:r>
              <a:rPr lang="en-CA" smtClean="0"/>
              <a:t>Chilling has little effect on ppt of calcium tartrate</a:t>
            </a:r>
          </a:p>
          <a:p>
            <a:pPr marL="1771650" lvl="3" indent="-514350" eaLnBrk="1" hangingPunct="1"/>
            <a:endParaRPr lang="en-CA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7499176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mtClean="0">
                <a:solidFill>
                  <a:schemeClr val="tx2"/>
                </a:solidFill>
              </a:rPr>
              <a:t>Juice Additions and Adjustments</a:t>
            </a:r>
            <a:endParaRPr lang="en-CA">
              <a:solidFill>
                <a:schemeClr val="tx2"/>
              </a:solidFill>
            </a:endParaRPr>
          </a:p>
        </p:txBody>
      </p:sp>
      <p:pic>
        <p:nvPicPr>
          <p:cNvPr id="13316" name="Picture 3" descr="CT-only-logo-2cl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165850"/>
            <a:ext cx="15128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898" name="Picture 2" descr="http://www.winemakingblog.com/images/SourF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484784"/>
            <a:ext cx="1190625" cy="1628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839</TotalTime>
  <Words>1354</Words>
  <Application>Microsoft Office PowerPoint</Application>
  <PresentationFormat>On-screen Show (4:3)</PresentationFormat>
  <Paragraphs>297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Constantia</vt:lpstr>
      <vt:lpstr>Wingdings 2</vt:lpstr>
      <vt:lpstr>Calibri</vt:lpstr>
      <vt:lpstr>Wingdings</vt:lpstr>
      <vt:lpstr>AdLib BT</vt:lpstr>
      <vt:lpstr>Paper</vt:lpstr>
      <vt:lpstr>Crafting Fine Wines in a Challenging Year</vt:lpstr>
      <vt:lpstr>Seminar Outline</vt:lpstr>
      <vt:lpstr>Successful Fermentation Strategies</vt:lpstr>
      <vt:lpstr>Successful Fermentation Strategies</vt:lpstr>
      <vt:lpstr>Processing Considerations</vt:lpstr>
      <vt:lpstr> Pre-fermentation Analysis </vt:lpstr>
      <vt:lpstr>How to Measure Assimilable Nitrogen</vt:lpstr>
      <vt:lpstr>Juice Additions And Adjustments</vt:lpstr>
      <vt:lpstr>Juice Additions and Adjustments</vt:lpstr>
      <vt:lpstr>Juice Additions and Adjustments</vt:lpstr>
      <vt:lpstr>Juice Additions and Adjustments</vt:lpstr>
      <vt:lpstr>Juice Additions and Adjustments</vt:lpstr>
      <vt:lpstr>Steps to Achieving a Successful Fermentation</vt:lpstr>
      <vt:lpstr>Steps to a Successful Fermentation</vt:lpstr>
      <vt:lpstr>Steps to A Successful Fermentation</vt:lpstr>
      <vt:lpstr>Treating Under Ripe Grapes</vt:lpstr>
      <vt:lpstr>Treating Unripe Grapes</vt:lpstr>
      <vt:lpstr>Treating Grapes with Rot and Botrytis</vt:lpstr>
      <vt:lpstr>Treating Grapes with Rot and Botrytis</vt:lpstr>
      <vt:lpstr>Treating Grapes with Rot and Botrytis</vt:lpstr>
      <vt:lpstr>Treating Grapes with Rot and Botrytis</vt:lpstr>
      <vt:lpstr>Botrysized White Wine Production</vt:lpstr>
      <vt:lpstr>Botrysized White Wine Production</vt:lpstr>
      <vt:lpstr>Botrysized White Wine Production</vt:lpstr>
      <vt:lpstr>Botrysized Red Wine Production</vt:lpstr>
      <vt:lpstr>Botrysized Red Wine Production</vt:lpstr>
      <vt:lpstr>Enhancing Mouth Feel After Fermentation</vt:lpstr>
      <vt:lpstr>Enhancing Mouth Feel After Fermentation</vt:lpstr>
      <vt:lpstr>Enhancing Mouth Feel After Fermentation</vt:lpstr>
      <vt:lpstr>Thank-you.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89</cp:revision>
  <dcterms:created xsi:type="dcterms:W3CDTF">2011-09-29T20:46:48Z</dcterms:created>
  <dcterms:modified xsi:type="dcterms:W3CDTF">2011-10-04T04:47:32Z</dcterms:modified>
</cp:coreProperties>
</file>